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3" r:id="rId1"/>
  </p:sldMasterIdLst>
  <p:notesMasterIdLst>
    <p:notesMasterId r:id="rId50"/>
  </p:notesMasterIdLst>
  <p:handoutMasterIdLst>
    <p:handoutMasterId r:id="rId51"/>
  </p:handoutMasterIdLst>
  <p:sldIdLst>
    <p:sldId id="336" r:id="rId2"/>
    <p:sldId id="335" r:id="rId3"/>
    <p:sldId id="256" r:id="rId4"/>
    <p:sldId id="263" r:id="rId5"/>
    <p:sldId id="305" r:id="rId6"/>
    <p:sldId id="262" r:id="rId7"/>
    <p:sldId id="264" r:id="rId8"/>
    <p:sldId id="297" r:id="rId9"/>
    <p:sldId id="340" r:id="rId10"/>
    <p:sldId id="341" r:id="rId11"/>
    <p:sldId id="306" r:id="rId12"/>
    <p:sldId id="331" r:id="rId13"/>
    <p:sldId id="307" r:id="rId14"/>
    <p:sldId id="308" r:id="rId15"/>
    <p:sldId id="309" r:id="rId16"/>
    <p:sldId id="333" r:id="rId17"/>
    <p:sldId id="312" r:id="rId18"/>
    <p:sldId id="313" r:id="rId19"/>
    <p:sldId id="311" r:id="rId20"/>
    <p:sldId id="265" r:id="rId21"/>
    <p:sldId id="298" r:id="rId22"/>
    <p:sldId id="334" r:id="rId23"/>
    <p:sldId id="300" r:id="rId24"/>
    <p:sldId id="302" r:id="rId25"/>
    <p:sldId id="304" r:id="rId26"/>
    <p:sldId id="315" r:id="rId27"/>
    <p:sldId id="316" r:id="rId28"/>
    <p:sldId id="317" r:id="rId29"/>
    <p:sldId id="314" r:id="rId30"/>
    <p:sldId id="318" r:id="rId31"/>
    <p:sldId id="319" r:id="rId32"/>
    <p:sldId id="338" r:id="rId33"/>
    <p:sldId id="320" r:id="rId34"/>
    <p:sldId id="321" r:id="rId35"/>
    <p:sldId id="332" r:id="rId36"/>
    <p:sldId id="337" r:id="rId37"/>
    <p:sldId id="322" r:id="rId38"/>
    <p:sldId id="325" r:id="rId39"/>
    <p:sldId id="326" r:id="rId40"/>
    <p:sldId id="327" r:id="rId41"/>
    <p:sldId id="323" r:id="rId42"/>
    <p:sldId id="324" r:id="rId43"/>
    <p:sldId id="328" r:id="rId44"/>
    <p:sldId id="329" r:id="rId45"/>
    <p:sldId id="330" r:id="rId46"/>
    <p:sldId id="292" r:id="rId47"/>
    <p:sldId id="296" r:id="rId48"/>
    <p:sldId id="339" r:id="rId49"/>
  </p:sldIdLst>
  <p:sldSz cx="9144000" cy="6858000" type="screen4x3"/>
  <p:notesSz cx="6881813" cy="9296400"/>
  <p:defaultTextStyle>
    <a:defPPr>
      <a:defRPr lang="en-US"/>
    </a:defPPr>
    <a:lvl1pPr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1pPr>
    <a:lvl2pPr marL="457200"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2pPr>
    <a:lvl3pPr marL="914400"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3pPr>
    <a:lvl4pPr marL="1371600"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4pPr>
    <a:lvl5pPr marL="1828800"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5pPr>
    <a:lvl6pPr marL="2286000" algn="l" defTabSz="914400" rtl="0" eaLnBrk="1" latinLnBrk="0" hangingPunct="1">
      <a:defRPr sz="2200" kern="1200">
        <a:solidFill>
          <a:srgbClr val="FFFFFF"/>
        </a:solidFill>
        <a:latin typeface="Trebuchet MS" panose="020B0603020202020204" pitchFamily="34" charset="0"/>
        <a:ea typeface="+mn-ea"/>
        <a:cs typeface="Times New Roman" panose="02020603050405020304" pitchFamily="18" charset="0"/>
      </a:defRPr>
    </a:lvl6pPr>
    <a:lvl7pPr marL="2743200" algn="l" defTabSz="914400" rtl="0" eaLnBrk="1" latinLnBrk="0" hangingPunct="1">
      <a:defRPr sz="2200" kern="1200">
        <a:solidFill>
          <a:srgbClr val="FFFFFF"/>
        </a:solidFill>
        <a:latin typeface="Trebuchet MS" panose="020B0603020202020204" pitchFamily="34" charset="0"/>
        <a:ea typeface="+mn-ea"/>
        <a:cs typeface="Times New Roman" panose="02020603050405020304" pitchFamily="18" charset="0"/>
      </a:defRPr>
    </a:lvl7pPr>
    <a:lvl8pPr marL="3200400" algn="l" defTabSz="914400" rtl="0" eaLnBrk="1" latinLnBrk="0" hangingPunct="1">
      <a:defRPr sz="2200" kern="1200">
        <a:solidFill>
          <a:srgbClr val="FFFFFF"/>
        </a:solidFill>
        <a:latin typeface="Trebuchet MS" panose="020B0603020202020204" pitchFamily="34" charset="0"/>
        <a:ea typeface="+mn-ea"/>
        <a:cs typeface="Times New Roman" panose="02020603050405020304" pitchFamily="18" charset="0"/>
      </a:defRPr>
    </a:lvl8pPr>
    <a:lvl9pPr marL="3657600" algn="l" defTabSz="914400" rtl="0" eaLnBrk="1" latinLnBrk="0" hangingPunct="1">
      <a:defRPr sz="2200" kern="1200">
        <a:solidFill>
          <a:srgbClr val="FFFFFF"/>
        </a:solidFill>
        <a:latin typeface="Trebuchet MS" panose="020B0603020202020204" pitchFamily="34" charset="0"/>
        <a:ea typeface="+mn-ea"/>
        <a:cs typeface="Times New Roman" panose="02020603050405020304" pitchFamily="18"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80692" autoAdjust="0"/>
  </p:normalViewPr>
  <p:slideViewPr>
    <p:cSldViewPr>
      <p:cViewPr varScale="1">
        <p:scale>
          <a:sx n="104" d="100"/>
          <a:sy n="104" d="100"/>
        </p:scale>
        <p:origin x="1416" y="2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notesMaster" Target="notesMasters/notesMaster1.xml"/><Relationship Id="rId51" Type="http://schemas.openxmlformats.org/officeDocument/2006/relationships/handoutMaster" Target="handoutMasters/handoutMaster1.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0"/>
            <a:ext cx="2982119" cy="464579"/>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lvl1pPr>
              <a:spcBef>
                <a:spcPct val="20000"/>
              </a:spcBef>
              <a:buFontTx/>
              <a:buChar char="–"/>
              <a:defRPr sz="1200">
                <a:cs typeface="Times New Roman" charset="0"/>
              </a:defRPr>
            </a:lvl1pPr>
          </a:lstStyle>
          <a:p>
            <a:pPr>
              <a:defRPr/>
            </a:pPr>
            <a:endParaRPr lang="en-US"/>
          </a:p>
        </p:txBody>
      </p:sp>
      <p:sp>
        <p:nvSpPr>
          <p:cNvPr id="15363" name="Rectangle 3"/>
          <p:cNvSpPr>
            <a:spLocks noGrp="1" noChangeArrowheads="1"/>
          </p:cNvSpPr>
          <p:nvPr>
            <p:ph type="dt" sz="quarter" idx="1"/>
          </p:nvPr>
        </p:nvSpPr>
        <p:spPr bwMode="auto">
          <a:xfrm>
            <a:off x="3899694" y="0"/>
            <a:ext cx="2982119" cy="464579"/>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lvl1pPr algn="r">
              <a:spcBef>
                <a:spcPct val="20000"/>
              </a:spcBef>
              <a:buFontTx/>
              <a:buChar char="–"/>
              <a:defRPr sz="1200">
                <a:cs typeface="Times New Roman" charset="0"/>
              </a:defRPr>
            </a:lvl1pPr>
          </a:lstStyle>
          <a:p>
            <a:pPr>
              <a:defRPr/>
            </a:pPr>
            <a:endParaRPr lang="en-US"/>
          </a:p>
        </p:txBody>
      </p:sp>
      <p:sp>
        <p:nvSpPr>
          <p:cNvPr id="15364" name="Rectangle 4"/>
          <p:cNvSpPr>
            <a:spLocks noGrp="1" noChangeArrowheads="1"/>
          </p:cNvSpPr>
          <p:nvPr>
            <p:ph type="ftr" sz="quarter" idx="2"/>
          </p:nvPr>
        </p:nvSpPr>
        <p:spPr bwMode="auto">
          <a:xfrm>
            <a:off x="0" y="8831821"/>
            <a:ext cx="2982119" cy="464579"/>
          </a:xfrm>
          <a:prstGeom prst="rect">
            <a:avLst/>
          </a:prstGeom>
          <a:noFill/>
          <a:ln w="9525">
            <a:noFill/>
            <a:miter lim="800000"/>
            <a:headEnd/>
            <a:tailEnd/>
          </a:ln>
          <a:effectLst/>
        </p:spPr>
        <p:txBody>
          <a:bodyPr vert="horz" wrap="square" lIns="92236" tIns="46118" rIns="92236" bIns="46118" numCol="1" anchor="b" anchorCtr="0" compatLnSpc="1">
            <a:prstTxWarp prst="textNoShape">
              <a:avLst/>
            </a:prstTxWarp>
          </a:bodyPr>
          <a:lstStyle>
            <a:lvl1pPr>
              <a:spcBef>
                <a:spcPct val="20000"/>
              </a:spcBef>
              <a:buFontTx/>
              <a:buChar char="–"/>
              <a:defRPr sz="1200">
                <a:cs typeface="Times New Roman" charset="0"/>
              </a:defRPr>
            </a:lvl1pPr>
          </a:lstStyle>
          <a:p>
            <a:pPr>
              <a:defRPr/>
            </a:pPr>
            <a:endParaRPr lang="en-US"/>
          </a:p>
        </p:txBody>
      </p:sp>
      <p:sp>
        <p:nvSpPr>
          <p:cNvPr id="15365" name="Rectangle 5"/>
          <p:cNvSpPr>
            <a:spLocks noGrp="1" noChangeArrowheads="1"/>
          </p:cNvSpPr>
          <p:nvPr>
            <p:ph type="sldNum" sz="quarter" idx="3"/>
          </p:nvPr>
        </p:nvSpPr>
        <p:spPr bwMode="auto">
          <a:xfrm>
            <a:off x="3899694" y="8831821"/>
            <a:ext cx="2982119" cy="464579"/>
          </a:xfrm>
          <a:prstGeom prst="rect">
            <a:avLst/>
          </a:prstGeom>
          <a:noFill/>
          <a:ln w="9525">
            <a:noFill/>
            <a:miter lim="800000"/>
            <a:headEnd/>
            <a:tailEnd/>
          </a:ln>
          <a:effectLst/>
        </p:spPr>
        <p:txBody>
          <a:bodyPr vert="horz" wrap="square" lIns="92236" tIns="46118" rIns="92236" bIns="46118" numCol="1" anchor="b" anchorCtr="0" compatLnSpc="1">
            <a:prstTxWarp prst="textNoShape">
              <a:avLst/>
            </a:prstTxWarp>
          </a:bodyPr>
          <a:lstStyle>
            <a:lvl1pPr algn="r">
              <a:spcBef>
                <a:spcPct val="20000"/>
              </a:spcBef>
              <a:buFontTx/>
              <a:buChar char="–"/>
              <a:defRPr sz="1200"/>
            </a:lvl1pPr>
          </a:lstStyle>
          <a:p>
            <a:fld id="{E2F5ACE6-9F9A-4991-AA49-BCA3911D8831}" type="slidenum">
              <a:rPr lang="en-US" altLang="en-US"/>
              <a:pPr/>
              <a:t>‹#›</a:t>
            </a:fld>
            <a:endParaRPr lang="en-US" altLang="en-US"/>
          </a:p>
        </p:txBody>
      </p:sp>
    </p:spTree>
    <p:extLst>
      <p:ext uri="{BB962C8B-B14F-4D97-AF65-F5344CB8AC3E}">
        <p14:creationId xmlns:p14="http://schemas.microsoft.com/office/powerpoint/2010/main" val="2603438353"/>
      </p:ext>
    </p:extLst>
  </p:cSld>
  <p:clrMap bg1="lt1" tx1="dk1" bg2="lt2" tx2="dk2" accent1="accent1" accent2="accent2" accent3="accent3" accent4="accent4" accent5="accent5" accent6="accent6" hlink="hlink" folHlink="folHlink"/>
</p:handoutMaster>
</file>

<file path=ppt/media/image1.jpeg>
</file>

<file path=ppt/media/image14.png>
</file>

<file path=ppt/media/image15.png>
</file>

<file path=ppt/media/image16.jp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30.png>
</file>

<file path=ppt/media/image31.png>
</file>

<file path=ppt/media/image36.png>
</file>

<file path=ppt/media/image37.png>
</file>

<file path=ppt/media/image4.gif>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2982119" cy="462971"/>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lvl1pPr>
              <a:spcBef>
                <a:spcPct val="20000"/>
              </a:spcBef>
              <a:buFontTx/>
              <a:buChar char="–"/>
              <a:defRPr sz="1200">
                <a:cs typeface="Times New Roman" charset="0"/>
              </a:defRPr>
            </a:lvl1pPr>
          </a:lstStyle>
          <a:p>
            <a:pPr>
              <a:defRPr/>
            </a:pPr>
            <a:endParaRPr lang="en-US"/>
          </a:p>
        </p:txBody>
      </p:sp>
      <p:sp>
        <p:nvSpPr>
          <p:cNvPr id="29699" name="Rectangle 3"/>
          <p:cNvSpPr>
            <a:spLocks noGrp="1" noChangeArrowheads="1"/>
          </p:cNvSpPr>
          <p:nvPr>
            <p:ph type="dt" idx="1"/>
          </p:nvPr>
        </p:nvSpPr>
        <p:spPr bwMode="auto">
          <a:xfrm>
            <a:off x="3899694" y="0"/>
            <a:ext cx="2982119" cy="462971"/>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lvl1pPr algn="r">
              <a:spcBef>
                <a:spcPct val="20000"/>
              </a:spcBef>
              <a:buFontTx/>
              <a:buChar char="–"/>
              <a:defRPr sz="1200">
                <a:cs typeface="Times New Roman" charset="0"/>
              </a:defRPr>
            </a:lvl1pPr>
          </a:lstStyle>
          <a:p>
            <a:pPr>
              <a:defRPr/>
            </a:pPr>
            <a:endParaRPr lang="en-US"/>
          </a:p>
        </p:txBody>
      </p:sp>
      <p:sp>
        <p:nvSpPr>
          <p:cNvPr id="29700" name="Rectangle 4"/>
          <p:cNvSpPr>
            <a:spLocks noGrp="1" noRot="1" noChangeAspect="1" noChangeArrowheads="1" noTextEdit="1"/>
          </p:cNvSpPr>
          <p:nvPr>
            <p:ph type="sldImg" idx="2"/>
          </p:nvPr>
        </p:nvSpPr>
        <p:spPr bwMode="auto">
          <a:xfrm>
            <a:off x="1127125" y="693738"/>
            <a:ext cx="4629150" cy="3473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701" name="Rectangle 5"/>
          <p:cNvSpPr>
            <a:spLocks noGrp="1" noChangeArrowheads="1"/>
          </p:cNvSpPr>
          <p:nvPr>
            <p:ph type="body" sz="quarter" idx="3"/>
          </p:nvPr>
        </p:nvSpPr>
        <p:spPr bwMode="auto">
          <a:xfrm>
            <a:off x="917575" y="4398227"/>
            <a:ext cx="5046663" cy="4166742"/>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29702" name="Rectangle 6"/>
          <p:cNvSpPr>
            <a:spLocks noGrp="1" noChangeArrowheads="1"/>
          </p:cNvSpPr>
          <p:nvPr>
            <p:ph type="ftr" sz="quarter" idx="4"/>
          </p:nvPr>
        </p:nvSpPr>
        <p:spPr bwMode="auto">
          <a:xfrm>
            <a:off x="0" y="8796455"/>
            <a:ext cx="2982119" cy="462971"/>
          </a:xfrm>
          <a:prstGeom prst="rect">
            <a:avLst/>
          </a:prstGeom>
          <a:noFill/>
          <a:ln w="9525">
            <a:noFill/>
            <a:miter lim="800000"/>
            <a:headEnd/>
            <a:tailEnd/>
          </a:ln>
          <a:effectLst/>
        </p:spPr>
        <p:txBody>
          <a:bodyPr vert="horz" wrap="square" lIns="92236" tIns="46118" rIns="92236" bIns="46118" numCol="1" anchor="b" anchorCtr="0" compatLnSpc="1">
            <a:prstTxWarp prst="textNoShape">
              <a:avLst/>
            </a:prstTxWarp>
          </a:bodyPr>
          <a:lstStyle>
            <a:lvl1pPr>
              <a:spcBef>
                <a:spcPct val="20000"/>
              </a:spcBef>
              <a:buFontTx/>
              <a:buChar char="–"/>
              <a:defRPr sz="1200">
                <a:cs typeface="Times New Roman" charset="0"/>
              </a:defRPr>
            </a:lvl1pPr>
          </a:lstStyle>
          <a:p>
            <a:pPr>
              <a:defRPr/>
            </a:pPr>
            <a:endParaRPr lang="en-US"/>
          </a:p>
        </p:txBody>
      </p:sp>
      <p:sp>
        <p:nvSpPr>
          <p:cNvPr id="29703" name="Rectangle 7"/>
          <p:cNvSpPr>
            <a:spLocks noGrp="1" noChangeArrowheads="1"/>
          </p:cNvSpPr>
          <p:nvPr>
            <p:ph type="sldNum" sz="quarter" idx="5"/>
          </p:nvPr>
        </p:nvSpPr>
        <p:spPr bwMode="auto">
          <a:xfrm>
            <a:off x="3899694" y="8796455"/>
            <a:ext cx="2982119" cy="462971"/>
          </a:xfrm>
          <a:prstGeom prst="rect">
            <a:avLst/>
          </a:prstGeom>
          <a:noFill/>
          <a:ln w="9525">
            <a:noFill/>
            <a:miter lim="800000"/>
            <a:headEnd/>
            <a:tailEnd/>
          </a:ln>
          <a:effectLst/>
        </p:spPr>
        <p:txBody>
          <a:bodyPr vert="horz" wrap="square" lIns="92236" tIns="46118" rIns="92236" bIns="46118" numCol="1" anchor="b" anchorCtr="0" compatLnSpc="1">
            <a:prstTxWarp prst="textNoShape">
              <a:avLst/>
            </a:prstTxWarp>
          </a:bodyPr>
          <a:lstStyle>
            <a:lvl1pPr algn="r">
              <a:spcBef>
                <a:spcPct val="20000"/>
              </a:spcBef>
              <a:buFontTx/>
              <a:buChar char="–"/>
              <a:defRPr sz="1200"/>
            </a:lvl1pPr>
          </a:lstStyle>
          <a:p>
            <a:fld id="{584BE1D8-901D-468C-816A-82F16679A17E}" type="slidenum">
              <a:rPr lang="en-US" altLang="en-US"/>
              <a:pPr/>
              <a:t>‹#›</a:t>
            </a:fld>
            <a:endParaRPr lang="en-US" altLang="en-US"/>
          </a:p>
        </p:txBody>
      </p:sp>
    </p:spTree>
    <p:extLst>
      <p:ext uri="{BB962C8B-B14F-4D97-AF65-F5344CB8AC3E}">
        <p14:creationId xmlns:p14="http://schemas.microsoft.com/office/powerpoint/2010/main" val="132762741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1pPr>
    <a:lvl2pPr marL="457200"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2pPr>
    <a:lvl3pPr marL="914400"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3pPr>
    <a:lvl4pPr marL="1371600"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4pPr>
    <a:lvl5pPr marL="1828800"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9414" indent="-288236" eaLnBrk="0" hangingPunct="0">
              <a:defRPr sz="2200">
                <a:solidFill>
                  <a:srgbClr val="FFFFFF"/>
                </a:solidFill>
                <a:latin typeface="Trebuchet MS" panose="020B0603020202020204" pitchFamily="34" charset="0"/>
                <a:cs typeface="Times New Roman" panose="02020603050405020304" pitchFamily="18" charset="0"/>
              </a:defRPr>
            </a:lvl2pPr>
            <a:lvl3pPr marL="1152944" indent="-230589" eaLnBrk="0" hangingPunct="0">
              <a:defRPr sz="2200">
                <a:solidFill>
                  <a:srgbClr val="FFFFFF"/>
                </a:solidFill>
                <a:latin typeface="Trebuchet MS" panose="020B0603020202020204" pitchFamily="34" charset="0"/>
                <a:cs typeface="Times New Roman" panose="02020603050405020304" pitchFamily="18" charset="0"/>
              </a:defRPr>
            </a:lvl3pPr>
            <a:lvl4pPr marL="1614122" indent="-230589" eaLnBrk="0" hangingPunct="0">
              <a:defRPr sz="2200">
                <a:solidFill>
                  <a:srgbClr val="FFFFFF"/>
                </a:solidFill>
                <a:latin typeface="Trebuchet MS" panose="020B0603020202020204" pitchFamily="34" charset="0"/>
                <a:cs typeface="Times New Roman" panose="02020603050405020304" pitchFamily="18" charset="0"/>
              </a:defRPr>
            </a:lvl4pPr>
            <a:lvl5pPr marL="2075299" indent="-230589" eaLnBrk="0" hangingPunct="0">
              <a:defRPr sz="2200">
                <a:solidFill>
                  <a:srgbClr val="FFFFFF"/>
                </a:solidFill>
                <a:latin typeface="Trebuchet MS" panose="020B0603020202020204" pitchFamily="34" charset="0"/>
                <a:cs typeface="Times New Roman" panose="02020603050405020304" pitchFamily="18" charset="0"/>
              </a:defRPr>
            </a:lvl5pPr>
            <a:lvl6pPr marL="2536477"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97655"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58832"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920010"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fld id="{1D3D0275-549A-46C3-BDEE-95158820031D}" type="slidenum">
              <a:rPr lang="en-US" altLang="en-US" sz="1200"/>
              <a:pPr eaLnBrk="1" hangingPunct="1"/>
              <a:t>3</a:t>
            </a:fld>
            <a:endParaRPr lang="en-US" altLang="en-US" sz="1200"/>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7514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Demonstrate on electrical board.</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19</a:t>
            </a:fld>
            <a:endParaRPr lang="en-US" altLang="en-US"/>
          </a:p>
        </p:txBody>
      </p:sp>
    </p:spTree>
    <p:extLst>
      <p:ext uri="{BB962C8B-B14F-4D97-AF65-F5344CB8AC3E}">
        <p14:creationId xmlns:p14="http://schemas.microsoft.com/office/powerpoint/2010/main" val="2139616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download JRE or C++ Tool Change</a:t>
            </a:r>
            <a:r>
              <a:rPr lang="en-US" baseline="0" dirty="0" smtClean="0"/>
              <a:t> or </a:t>
            </a:r>
            <a:r>
              <a:rPr lang="en-US" baseline="0" dirty="0" err="1" smtClean="0"/>
              <a:t>LabView</a:t>
            </a:r>
            <a:r>
              <a:rPr lang="en-US" baseline="0" dirty="0" smtClean="0"/>
              <a:t> Plug-In’s</a:t>
            </a:r>
            <a:endParaRPr lang="en-US" dirty="0"/>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25</a:t>
            </a:fld>
            <a:endParaRPr lang="en-US" altLang="en-US"/>
          </a:p>
        </p:txBody>
      </p:sp>
    </p:spTree>
    <p:extLst>
      <p:ext uri="{BB962C8B-B14F-4D97-AF65-F5344CB8AC3E}">
        <p14:creationId xmlns:p14="http://schemas.microsoft.com/office/powerpoint/2010/main" val="35657108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FRC LabVIEW Dashboard is the default dashboard program installed with, and automatically launched by, the FRC Driver Station. The purpose of the Dashboard is to provide feedback about the operation of the robot. The FRC Default Dashboard serves as a an example of the types of feedback</a:t>
            </a:r>
          </a:p>
          <a:p>
            <a:r>
              <a:rPr lang="en-US" dirty="0"/>
              <a:t>teams may want from their robot.</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31</a:t>
            </a:fld>
            <a:endParaRPr lang="en-US" altLang="en-US"/>
          </a:p>
        </p:txBody>
      </p:sp>
    </p:spTree>
    <p:extLst>
      <p:ext uri="{BB962C8B-B14F-4D97-AF65-F5344CB8AC3E}">
        <p14:creationId xmlns:p14="http://schemas.microsoft.com/office/powerpoint/2010/main" val="98520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SmartDashboard</a:t>
            </a:r>
            <a:r>
              <a:rPr lang="en-US" dirty="0"/>
              <a:t> is an alternate dashboard application written in Java. The </a:t>
            </a:r>
            <a:r>
              <a:rPr lang="en-US" dirty="0" err="1"/>
              <a:t>SmartDashboard</a:t>
            </a:r>
            <a:endParaRPr lang="en-US" dirty="0"/>
          </a:p>
          <a:p>
            <a:r>
              <a:rPr lang="en-US" dirty="0"/>
              <a:t>automatically creates a widget for each variable sent from the Robot sent using the </a:t>
            </a:r>
            <a:r>
              <a:rPr lang="en-US" dirty="0" err="1"/>
              <a:t>SmartDashboard</a:t>
            </a:r>
            <a:endParaRPr lang="en-US" dirty="0"/>
          </a:p>
          <a:p>
            <a:r>
              <a:rPr lang="en-US" dirty="0"/>
              <a:t>class or </a:t>
            </a:r>
            <a:r>
              <a:rPr lang="en-US" dirty="0" err="1"/>
              <a:t>VIs.</a:t>
            </a:r>
            <a:r>
              <a:rPr lang="en-US" dirty="0"/>
              <a:t> These widgets can be configured to a number of preset display types, or users can create</a:t>
            </a:r>
          </a:p>
          <a:p>
            <a:r>
              <a:rPr lang="en-US" dirty="0"/>
              <a:t>custom extensions in Java.</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33</a:t>
            </a:fld>
            <a:endParaRPr lang="en-US" altLang="en-US"/>
          </a:p>
        </p:txBody>
      </p:sp>
    </p:spTree>
    <p:extLst>
      <p:ext uri="{BB962C8B-B14F-4D97-AF65-F5344CB8AC3E}">
        <p14:creationId xmlns:p14="http://schemas.microsoft.com/office/powerpoint/2010/main" val="4840649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SmartDashboard</a:t>
            </a:r>
            <a:r>
              <a:rPr lang="en-US" dirty="0"/>
              <a:t> is an alternate dashboard application written in Java. The </a:t>
            </a:r>
            <a:r>
              <a:rPr lang="en-US" dirty="0" err="1"/>
              <a:t>SmartDashboard</a:t>
            </a:r>
            <a:endParaRPr lang="en-US" dirty="0"/>
          </a:p>
          <a:p>
            <a:r>
              <a:rPr lang="en-US" dirty="0"/>
              <a:t>automatically creates a widget for each variable sent from the Robot sent using the </a:t>
            </a:r>
            <a:r>
              <a:rPr lang="en-US" dirty="0" err="1"/>
              <a:t>SmartDashboard</a:t>
            </a:r>
            <a:endParaRPr lang="en-US" dirty="0"/>
          </a:p>
          <a:p>
            <a:r>
              <a:rPr lang="en-US" dirty="0"/>
              <a:t>class or </a:t>
            </a:r>
            <a:r>
              <a:rPr lang="en-US" dirty="0" err="1"/>
              <a:t>VIs.</a:t>
            </a:r>
            <a:r>
              <a:rPr lang="en-US" dirty="0"/>
              <a:t> These widgets can be configured to a number of preset display types, or users can create</a:t>
            </a:r>
          </a:p>
          <a:p>
            <a:r>
              <a:rPr lang="en-US" dirty="0"/>
              <a:t>custom extensions in Java.</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35</a:t>
            </a:fld>
            <a:endParaRPr lang="en-US" altLang="en-US"/>
          </a:p>
        </p:txBody>
      </p:sp>
    </p:spTree>
    <p:extLst>
      <p:ext uri="{BB962C8B-B14F-4D97-AF65-F5344CB8AC3E}">
        <p14:creationId xmlns:p14="http://schemas.microsoft.com/office/powerpoint/2010/main" val="12493062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SmartDashboard</a:t>
            </a:r>
            <a:r>
              <a:rPr lang="en-US" dirty="0"/>
              <a:t> is an alternate dashboard application written in Java. The </a:t>
            </a:r>
            <a:r>
              <a:rPr lang="en-US" dirty="0" err="1"/>
              <a:t>SmartDashboard</a:t>
            </a:r>
            <a:endParaRPr lang="en-US" dirty="0"/>
          </a:p>
          <a:p>
            <a:r>
              <a:rPr lang="en-US" dirty="0"/>
              <a:t>automatically creates a widget for each variable sent from the Robot sent using the </a:t>
            </a:r>
            <a:r>
              <a:rPr lang="en-US" dirty="0" err="1"/>
              <a:t>SmartDashboard</a:t>
            </a:r>
            <a:endParaRPr lang="en-US" dirty="0"/>
          </a:p>
          <a:p>
            <a:r>
              <a:rPr lang="en-US" dirty="0"/>
              <a:t>class or </a:t>
            </a:r>
            <a:r>
              <a:rPr lang="en-US" dirty="0" err="1"/>
              <a:t>VIs.</a:t>
            </a:r>
            <a:r>
              <a:rPr lang="en-US" dirty="0"/>
              <a:t> These widgets can be configured to a number of preset display types, or users can create</a:t>
            </a:r>
          </a:p>
          <a:p>
            <a:r>
              <a:rPr lang="en-US" dirty="0"/>
              <a:t>custom extensions in Java.</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36</a:t>
            </a:fld>
            <a:endParaRPr lang="en-US" altLang="en-US"/>
          </a:p>
        </p:txBody>
      </p:sp>
    </p:spTree>
    <p:extLst>
      <p:ext uri="{BB962C8B-B14F-4D97-AF65-F5344CB8AC3E}">
        <p14:creationId xmlns:p14="http://schemas.microsoft.com/office/powerpoint/2010/main" val="3138192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Solenoid Channel LEDs - These LEDs are lit red if the Solenoid channel is enabled and not lit if it is disabled.</a:t>
            </a:r>
          </a:p>
          <a:p>
            <a:r>
              <a:rPr lang="en-US" dirty="0"/>
              <a:t>Comp - This is the Compressor LED. This LED is green when the compressor output is active</a:t>
            </a:r>
          </a:p>
          <a:p>
            <a:r>
              <a:rPr lang="en-US" dirty="0"/>
              <a:t>(compressor is currently on) and off when the compressor output is not active.</a:t>
            </a:r>
          </a:p>
          <a:p>
            <a:r>
              <a:rPr lang="en-US" dirty="0"/>
              <a:t>Status - The status LED indicates device status as indicated by the two tables above. For more</a:t>
            </a:r>
          </a:p>
          <a:p>
            <a:r>
              <a:rPr lang="en-US" dirty="0"/>
              <a:t>information on resolving PCM faults see the PCM User Manual. Note that the No CAN </a:t>
            </a:r>
            <a:r>
              <a:rPr lang="en-US" dirty="0" err="1"/>
              <a:t>Comm</a:t>
            </a:r>
            <a:r>
              <a:rPr lang="en-US" dirty="0"/>
              <a:t> fault will not occur only if the device cannot see communicate with any other device, if the PCM and PDP can</a:t>
            </a:r>
          </a:p>
          <a:p>
            <a:r>
              <a:rPr lang="en-US" dirty="0"/>
              <a:t>communicate with each other, but not the </a:t>
            </a:r>
            <a:r>
              <a:rPr lang="en-US" dirty="0" err="1"/>
              <a:t>roboRIO</a:t>
            </a:r>
            <a:r>
              <a:rPr lang="en-US" dirty="0"/>
              <a:t> you will NOT see a No Can </a:t>
            </a:r>
            <a:r>
              <a:rPr lang="en-US" dirty="0" err="1"/>
              <a:t>Comm</a:t>
            </a:r>
            <a:r>
              <a:rPr lang="en-US" dirty="0"/>
              <a:t> fault.</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43</a:t>
            </a:fld>
            <a:endParaRPr lang="en-US" altLang="en-US"/>
          </a:p>
        </p:txBody>
      </p:sp>
    </p:spTree>
    <p:extLst>
      <p:ext uri="{BB962C8B-B14F-4D97-AF65-F5344CB8AC3E}">
        <p14:creationId xmlns:p14="http://schemas.microsoft.com/office/powerpoint/2010/main" val="7150567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9414" indent="-288236" eaLnBrk="0" hangingPunct="0">
              <a:defRPr sz="2200">
                <a:solidFill>
                  <a:srgbClr val="FFFFFF"/>
                </a:solidFill>
                <a:latin typeface="Trebuchet MS" panose="020B0603020202020204" pitchFamily="34" charset="0"/>
                <a:cs typeface="Times New Roman" panose="02020603050405020304" pitchFamily="18" charset="0"/>
              </a:defRPr>
            </a:lvl2pPr>
            <a:lvl3pPr marL="1152944" indent="-230589" eaLnBrk="0" hangingPunct="0">
              <a:defRPr sz="2200">
                <a:solidFill>
                  <a:srgbClr val="FFFFFF"/>
                </a:solidFill>
                <a:latin typeface="Trebuchet MS" panose="020B0603020202020204" pitchFamily="34" charset="0"/>
                <a:cs typeface="Times New Roman" panose="02020603050405020304" pitchFamily="18" charset="0"/>
              </a:defRPr>
            </a:lvl3pPr>
            <a:lvl4pPr marL="1614122" indent="-230589" eaLnBrk="0" hangingPunct="0">
              <a:defRPr sz="2200">
                <a:solidFill>
                  <a:srgbClr val="FFFFFF"/>
                </a:solidFill>
                <a:latin typeface="Trebuchet MS" panose="020B0603020202020204" pitchFamily="34" charset="0"/>
                <a:cs typeface="Times New Roman" panose="02020603050405020304" pitchFamily="18" charset="0"/>
              </a:defRPr>
            </a:lvl4pPr>
            <a:lvl5pPr marL="2075299" indent="-230589" eaLnBrk="0" hangingPunct="0">
              <a:defRPr sz="2200">
                <a:solidFill>
                  <a:srgbClr val="FFFFFF"/>
                </a:solidFill>
                <a:latin typeface="Trebuchet MS" panose="020B0603020202020204" pitchFamily="34" charset="0"/>
                <a:cs typeface="Times New Roman" panose="02020603050405020304" pitchFamily="18" charset="0"/>
              </a:defRPr>
            </a:lvl5pPr>
            <a:lvl6pPr marL="2536477"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97655"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58832"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920010"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fld id="{5659C99C-6E83-4EB1-8AA3-B8A172A825A8}" type="slidenum">
              <a:rPr lang="en-US" altLang="en-US" sz="1200"/>
              <a:pPr eaLnBrk="1" hangingPunct="1"/>
              <a:t>6</a:t>
            </a:fld>
            <a:endParaRPr lang="en-US" altLang="en-US" sz="120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1029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Connect a USB cable from the </a:t>
            </a:r>
            <a:r>
              <a:rPr lang="en-US" dirty="0" err="1"/>
              <a:t>roboRIO</a:t>
            </a:r>
            <a:r>
              <a:rPr lang="en-US" dirty="0"/>
              <a:t> USB Device port to the PC. This requires a USB Type A male</a:t>
            </a:r>
          </a:p>
          <a:p>
            <a:r>
              <a:rPr lang="en-US" dirty="0"/>
              <a:t>(standard PC end) to Type B male cable (square with 2 cut corners), most commonly found as a</a:t>
            </a:r>
          </a:p>
          <a:p>
            <a:r>
              <a:rPr lang="en-US" dirty="0"/>
              <a:t>printer USB cable.</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11</a:t>
            </a:fld>
            <a:endParaRPr lang="en-US" altLang="en-US"/>
          </a:p>
        </p:txBody>
      </p:sp>
    </p:spTree>
    <p:extLst>
      <p:ext uri="{BB962C8B-B14F-4D97-AF65-F5344CB8AC3E}">
        <p14:creationId xmlns:p14="http://schemas.microsoft.com/office/powerpoint/2010/main" val="13965844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Connect a USB cable from the </a:t>
            </a:r>
            <a:r>
              <a:rPr lang="en-US" dirty="0" err="1"/>
              <a:t>roboRIO</a:t>
            </a:r>
            <a:r>
              <a:rPr lang="en-US" dirty="0"/>
              <a:t> USB Device port to the PC. This requires a USB Type A male</a:t>
            </a:r>
          </a:p>
          <a:p>
            <a:r>
              <a:rPr lang="en-US" dirty="0"/>
              <a:t>(standard PC end) to Type B male cable (square with 2 cut corners), most commonly found as a</a:t>
            </a:r>
          </a:p>
          <a:p>
            <a:r>
              <a:rPr lang="en-US" dirty="0"/>
              <a:t>printer USB cable.  The driver is for windows is installed during install of latest suite for current year.</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13</a:t>
            </a:fld>
            <a:endParaRPr lang="en-US" altLang="en-US"/>
          </a:p>
        </p:txBody>
      </p:sp>
    </p:spTree>
    <p:extLst>
      <p:ext uri="{BB962C8B-B14F-4D97-AF65-F5344CB8AC3E}">
        <p14:creationId xmlns:p14="http://schemas.microsoft.com/office/powerpoint/2010/main" val="438477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Take</a:t>
            </a:r>
            <a:r>
              <a:rPr lang="en-US" baseline="0" dirty="0" smtClean="0"/>
              <a:t> a look at where the file is located at…Ensure latest suite is installed first.</a:t>
            </a:r>
            <a:endParaRPr lang="en-US" dirty="0"/>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14</a:t>
            </a:fld>
            <a:endParaRPr lang="en-US" altLang="en-US"/>
          </a:p>
        </p:txBody>
      </p:sp>
    </p:spTree>
    <p:extLst>
      <p:ext uri="{BB962C8B-B14F-4D97-AF65-F5344CB8AC3E}">
        <p14:creationId xmlns:p14="http://schemas.microsoft.com/office/powerpoint/2010/main" val="552236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Ensure to load firmware for PDB, PCM Modules as well.</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15</a:t>
            </a:fld>
            <a:endParaRPr lang="en-US" altLang="en-US"/>
          </a:p>
        </p:txBody>
      </p:sp>
    </p:spTree>
    <p:extLst>
      <p:ext uri="{BB962C8B-B14F-4D97-AF65-F5344CB8AC3E}">
        <p14:creationId xmlns:p14="http://schemas.microsoft.com/office/powerpoint/2010/main" val="3962074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Ensure to load firmware for PDB, PCM Modules as well.</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16</a:t>
            </a:fld>
            <a:endParaRPr lang="en-US" altLang="en-US"/>
          </a:p>
        </p:txBody>
      </p:sp>
    </p:spTree>
    <p:extLst>
      <p:ext uri="{BB962C8B-B14F-4D97-AF65-F5344CB8AC3E}">
        <p14:creationId xmlns:p14="http://schemas.microsoft.com/office/powerpoint/2010/main" val="22081782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Search windows for *.</a:t>
            </a:r>
            <a:r>
              <a:rPr lang="en-US" dirty="0" err="1"/>
              <a:t>crf</a:t>
            </a:r>
            <a:endParaRPr lang="en-US" dirty="0"/>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17</a:t>
            </a:fld>
            <a:endParaRPr lang="en-US" altLang="en-US"/>
          </a:p>
        </p:txBody>
      </p:sp>
    </p:spTree>
    <p:extLst>
      <p:ext uri="{BB962C8B-B14F-4D97-AF65-F5344CB8AC3E}">
        <p14:creationId xmlns:p14="http://schemas.microsoft.com/office/powerpoint/2010/main" val="613905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Search windows for *.</a:t>
            </a:r>
            <a:r>
              <a:rPr lang="en-US" dirty="0" err="1"/>
              <a:t>crf</a:t>
            </a:r>
            <a:endParaRPr lang="en-US" dirty="0"/>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18</a:t>
            </a:fld>
            <a:endParaRPr lang="en-US" altLang="en-US"/>
          </a:p>
        </p:txBody>
      </p:sp>
    </p:spTree>
    <p:extLst>
      <p:ext uri="{BB962C8B-B14F-4D97-AF65-F5344CB8AC3E}">
        <p14:creationId xmlns:p14="http://schemas.microsoft.com/office/powerpoint/2010/main" val="33998135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6" descr="Untitled-1 cop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5867400"/>
            <a:ext cx="1066800" cy="881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descr="li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3419475"/>
            <a:ext cx="8458200" cy="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0" name="Rectangle 2"/>
          <p:cNvSpPr>
            <a:spLocks noGrp="1" noChangeArrowheads="1"/>
          </p:cNvSpPr>
          <p:nvPr>
            <p:ph type="ctrTitle"/>
          </p:nvPr>
        </p:nvSpPr>
        <p:spPr>
          <a:xfrm>
            <a:off x="685800" y="2286000"/>
            <a:ext cx="7772400" cy="1143000"/>
          </a:xfrm>
        </p:spPr>
        <p:txBody>
          <a:bodyPr/>
          <a:lstStyle>
            <a:lvl1pPr>
              <a:defRPr/>
            </a:lvl1pPr>
          </a:lstStyle>
          <a:p>
            <a:r>
              <a:rPr lang="en-US" smtClean="0"/>
              <a:t>Click to edit Master title style</a:t>
            </a:r>
            <a:endParaRPr lang="en-US"/>
          </a:p>
        </p:txBody>
      </p:sp>
      <p:sp>
        <p:nvSpPr>
          <p:cNvPr id="17411" name="Rectangle 3"/>
          <p:cNvSpPr>
            <a:spLocks noGrp="1" noChangeArrowheads="1"/>
          </p:cNvSpPr>
          <p:nvPr>
            <p:ph type="subTitle" idx="1"/>
          </p:nvPr>
        </p:nvSpPr>
        <p:spPr>
          <a:xfrm>
            <a:off x="1371600" y="3886200"/>
            <a:ext cx="6400800" cy="1752600"/>
          </a:xfrm>
        </p:spPr>
        <p:txBody>
          <a:bodyPr/>
          <a:lstStyle>
            <a:lvl1pPr marL="0" indent="0" algn="ctr">
              <a:buFontTx/>
              <a:buNone/>
              <a:defRPr/>
            </a:lvl1pPr>
          </a:lstStyle>
          <a:p>
            <a:r>
              <a:rPr lang="en-US" smtClean="0"/>
              <a:t>Click to edit Master subtitle style</a:t>
            </a:r>
            <a:endParaRPr lang="en-US"/>
          </a:p>
        </p:txBody>
      </p:sp>
      <p:sp>
        <p:nvSpPr>
          <p:cNvPr id="6" name="Rectangle 4"/>
          <p:cNvSpPr>
            <a:spLocks noGrp="1" noChangeArrowheads="1"/>
          </p:cNvSpPr>
          <p:nvPr>
            <p:ph type="ftr" sz="quarter" idx="10"/>
          </p:nvPr>
        </p:nvSpPr>
        <p:spPr>
          <a:xfrm>
            <a:off x="0" y="6248400"/>
            <a:ext cx="9144000" cy="457200"/>
          </a:xfrm>
        </p:spPr>
        <p:txBody>
          <a:bodyPr/>
          <a:lstStyle>
            <a:lvl1pPr>
              <a:defRPr/>
            </a:lvl1pPr>
          </a:lstStyle>
          <a:p>
            <a:pPr>
              <a:defRPr/>
            </a:pPr>
            <a:r>
              <a:rPr lang="en-US"/>
              <a:t>2008 </a:t>
            </a:r>
            <a:r>
              <a:rPr lang="en-US" i="1"/>
              <a:t>FIRST</a:t>
            </a:r>
            <a:r>
              <a:rPr lang="en-US"/>
              <a:t> Robotics Conference</a:t>
            </a:r>
          </a:p>
        </p:txBody>
      </p:sp>
      <p:sp>
        <p:nvSpPr>
          <p:cNvPr id="7" name="Rectangle 5"/>
          <p:cNvSpPr>
            <a:spLocks noGrp="1" noChangeArrowheads="1"/>
          </p:cNvSpPr>
          <p:nvPr>
            <p:ph type="sldNum" sz="quarter" idx="11"/>
          </p:nvPr>
        </p:nvSpPr>
        <p:spPr>
          <a:xfrm>
            <a:off x="6553200" y="6248400"/>
            <a:ext cx="1905000" cy="457200"/>
          </a:xfrm>
        </p:spPr>
        <p:txBody>
          <a:bodyPr/>
          <a:lstStyle>
            <a:lvl1pPr>
              <a:defRPr>
                <a:latin typeface="+mn-lt"/>
                <a:cs typeface="Times New Roman" charset="0"/>
              </a:defRPr>
            </a:lvl1pPr>
          </a:lstStyle>
          <a:p>
            <a:pPr>
              <a:defRPr/>
            </a:pPr>
            <a:endParaRPr lang="en-US"/>
          </a:p>
        </p:txBody>
      </p:sp>
    </p:spTree>
    <p:extLst>
      <p:ext uri="{BB962C8B-B14F-4D97-AF65-F5344CB8AC3E}">
        <p14:creationId xmlns:p14="http://schemas.microsoft.com/office/powerpoint/2010/main" val="2878412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5" name="Slide Number Placeholder 4"/>
          <p:cNvSpPr>
            <a:spLocks noGrp="1"/>
          </p:cNvSpPr>
          <p:nvPr>
            <p:ph type="sldNum" sz="quarter" idx="11"/>
          </p:nvPr>
        </p:nvSpPr>
        <p:spPr/>
        <p:txBody>
          <a:bodyPr/>
          <a:lstStyle>
            <a:lvl1pPr>
              <a:defRPr/>
            </a:lvl1pPr>
          </a:lstStyle>
          <a:p>
            <a:r>
              <a:rPr lang="en-US" altLang="en-US"/>
              <a:t>      </a:t>
            </a:r>
            <a:fld id="{AF4E9711-C1E5-4258-BF27-4371DD8703BF}"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192995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5" name="Slide Number Placeholder 4"/>
          <p:cNvSpPr>
            <a:spLocks noGrp="1"/>
          </p:cNvSpPr>
          <p:nvPr>
            <p:ph type="sldNum" sz="quarter" idx="11"/>
          </p:nvPr>
        </p:nvSpPr>
        <p:spPr/>
        <p:txBody>
          <a:bodyPr/>
          <a:lstStyle>
            <a:lvl1pPr>
              <a:defRPr/>
            </a:lvl1pPr>
          </a:lstStyle>
          <a:p>
            <a:r>
              <a:rPr lang="en-US" altLang="en-US"/>
              <a:t>      </a:t>
            </a:r>
            <a:fld id="{5EEE1E88-3689-4FD7-8A01-315370BFD1C8}"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3822708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5" name="Slide Number Placeholder 4"/>
          <p:cNvSpPr>
            <a:spLocks noGrp="1"/>
          </p:cNvSpPr>
          <p:nvPr>
            <p:ph type="sldNum" sz="quarter" idx="11"/>
          </p:nvPr>
        </p:nvSpPr>
        <p:spPr/>
        <p:txBody>
          <a:bodyPr/>
          <a:lstStyle>
            <a:lvl1pPr>
              <a:defRPr/>
            </a:lvl1pPr>
          </a:lstStyle>
          <a:p>
            <a:r>
              <a:rPr lang="en-US" altLang="en-US"/>
              <a:t>      </a:t>
            </a:r>
            <a:fld id="{979830C5-C4D8-40DE-8DEE-BB1073C16055}"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16951916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Footer Placeholder 3"/>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5" name="Slide Number Placeholder 4"/>
          <p:cNvSpPr>
            <a:spLocks noGrp="1"/>
          </p:cNvSpPr>
          <p:nvPr>
            <p:ph type="sldNum" sz="quarter" idx="11"/>
          </p:nvPr>
        </p:nvSpPr>
        <p:spPr/>
        <p:txBody>
          <a:bodyPr/>
          <a:lstStyle>
            <a:lvl1pPr>
              <a:defRPr/>
            </a:lvl1pPr>
          </a:lstStyle>
          <a:p>
            <a:r>
              <a:rPr lang="en-US" altLang="en-US"/>
              <a:t>      </a:t>
            </a:r>
            <a:fld id="{CD6BB5DE-1542-4C8C-AA90-F8DD5D612F37}"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1663257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6" name="Slide Number Placeholder 5"/>
          <p:cNvSpPr>
            <a:spLocks noGrp="1"/>
          </p:cNvSpPr>
          <p:nvPr>
            <p:ph type="sldNum" sz="quarter" idx="11"/>
          </p:nvPr>
        </p:nvSpPr>
        <p:spPr/>
        <p:txBody>
          <a:bodyPr/>
          <a:lstStyle>
            <a:lvl1pPr>
              <a:defRPr/>
            </a:lvl1pPr>
          </a:lstStyle>
          <a:p>
            <a:r>
              <a:rPr lang="en-US" altLang="en-US"/>
              <a:t>      </a:t>
            </a:r>
            <a:fld id="{D6FA8248-0E69-4E33-8052-B7B4C217FCB8}"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773089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6"/>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8" name="Slide Number Placeholder 7"/>
          <p:cNvSpPr>
            <a:spLocks noGrp="1"/>
          </p:cNvSpPr>
          <p:nvPr>
            <p:ph type="sldNum" sz="quarter" idx="11"/>
          </p:nvPr>
        </p:nvSpPr>
        <p:spPr/>
        <p:txBody>
          <a:bodyPr/>
          <a:lstStyle>
            <a:lvl1pPr>
              <a:defRPr/>
            </a:lvl1pPr>
          </a:lstStyle>
          <a:p>
            <a:r>
              <a:rPr lang="en-US" altLang="en-US"/>
              <a:t>      </a:t>
            </a:r>
            <a:fld id="{E39B6E0C-CAC3-4EB5-BFA9-F25137C375F1}"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185101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ooter Placeholder 2"/>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4" name="Slide Number Placeholder 3"/>
          <p:cNvSpPr>
            <a:spLocks noGrp="1"/>
          </p:cNvSpPr>
          <p:nvPr>
            <p:ph type="sldNum" sz="quarter" idx="11"/>
          </p:nvPr>
        </p:nvSpPr>
        <p:spPr/>
        <p:txBody>
          <a:bodyPr/>
          <a:lstStyle>
            <a:lvl1pPr>
              <a:defRPr/>
            </a:lvl1pPr>
          </a:lstStyle>
          <a:p>
            <a:r>
              <a:rPr lang="en-US" altLang="en-US"/>
              <a:t>      </a:t>
            </a:r>
            <a:fld id="{C9F11DB6-11D2-481E-9A63-837B420D2939}"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3336787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3" name="Slide Number Placeholder 2"/>
          <p:cNvSpPr>
            <a:spLocks noGrp="1"/>
          </p:cNvSpPr>
          <p:nvPr>
            <p:ph type="sldNum" sz="quarter" idx="11"/>
          </p:nvPr>
        </p:nvSpPr>
        <p:spPr/>
        <p:txBody>
          <a:bodyPr/>
          <a:lstStyle>
            <a:lvl1pPr>
              <a:defRPr/>
            </a:lvl1pPr>
          </a:lstStyle>
          <a:p>
            <a:r>
              <a:rPr lang="en-US" altLang="en-US"/>
              <a:t>      </a:t>
            </a:r>
            <a:fld id="{8B053C3D-1838-4CF6-A971-DABD6149CA95}"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960672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6" name="Slide Number Placeholder 5"/>
          <p:cNvSpPr>
            <a:spLocks noGrp="1"/>
          </p:cNvSpPr>
          <p:nvPr>
            <p:ph type="sldNum" sz="quarter" idx="11"/>
          </p:nvPr>
        </p:nvSpPr>
        <p:spPr/>
        <p:txBody>
          <a:bodyPr/>
          <a:lstStyle>
            <a:lvl1pPr>
              <a:defRPr/>
            </a:lvl1pPr>
          </a:lstStyle>
          <a:p>
            <a:r>
              <a:rPr lang="en-US" altLang="en-US"/>
              <a:t>      </a:t>
            </a:r>
            <a:fld id="{988EF4AB-2E11-4574-8E30-1EFE6ECB9445}"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168781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6" name="Slide Number Placeholder 5"/>
          <p:cNvSpPr>
            <a:spLocks noGrp="1"/>
          </p:cNvSpPr>
          <p:nvPr>
            <p:ph type="sldNum" sz="quarter" idx="11"/>
          </p:nvPr>
        </p:nvSpPr>
        <p:spPr/>
        <p:txBody>
          <a:bodyPr/>
          <a:lstStyle>
            <a:lvl1pPr>
              <a:defRPr/>
            </a:lvl1pPr>
          </a:lstStyle>
          <a:p>
            <a:r>
              <a:rPr lang="en-US" altLang="en-US"/>
              <a:t>      </a:t>
            </a:r>
            <a:fld id="{D7581769-24F6-4F28-9831-C7B9C9D48722}"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160756087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4" Type="http://schemas.openxmlformats.org/officeDocument/2006/relationships/image" Target="../media/image2.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050"/>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Rectangle 2051"/>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6388" name="Rectangle 2052"/>
          <p:cNvSpPr>
            <a:spLocks noGrp="1" noChangeArrowheads="1"/>
          </p:cNvSpPr>
          <p:nvPr>
            <p:ph type="ftr" sz="quarter" idx="3"/>
          </p:nvPr>
        </p:nvSpPr>
        <p:spPr bwMode="auto">
          <a:xfrm>
            <a:off x="0" y="6400800"/>
            <a:ext cx="9144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spcBef>
                <a:spcPct val="0"/>
              </a:spcBef>
              <a:buFontTx/>
              <a:buNone/>
              <a:defRPr sz="1400" b="1">
                <a:solidFill>
                  <a:schemeClr val="tx1"/>
                </a:solidFill>
                <a:cs typeface="Times New Roman" charset="0"/>
              </a:defRPr>
            </a:lvl1pPr>
          </a:lstStyle>
          <a:p>
            <a:pPr>
              <a:defRPr/>
            </a:pPr>
            <a:r>
              <a:rPr lang="en-US"/>
              <a:t>2008 </a:t>
            </a:r>
            <a:r>
              <a:rPr lang="en-US" i="1"/>
              <a:t>FIRST</a:t>
            </a:r>
            <a:r>
              <a:rPr lang="en-US"/>
              <a:t> Robotics Conference</a:t>
            </a:r>
          </a:p>
        </p:txBody>
      </p:sp>
      <p:sp>
        <p:nvSpPr>
          <p:cNvPr id="16389" name="Rectangle 2053"/>
          <p:cNvSpPr>
            <a:spLocks noGrp="1" noChangeArrowheads="1"/>
          </p:cNvSpPr>
          <p:nvPr>
            <p:ph type="sldNum" sz="quarter" idx="4"/>
          </p:nvPr>
        </p:nvSpPr>
        <p:spPr bwMode="auto">
          <a:xfrm>
            <a:off x="6553200" y="6400800"/>
            <a:ext cx="1905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b="1">
                <a:solidFill>
                  <a:schemeClr val="tx1"/>
                </a:solidFill>
                <a:latin typeface="Verdana" panose="020B0604030504040204" pitchFamily="34" charset="0"/>
              </a:defRPr>
            </a:lvl1pPr>
          </a:lstStyle>
          <a:p>
            <a:r>
              <a:rPr lang="en-US" altLang="en-US"/>
              <a:t>      </a:t>
            </a:r>
            <a:fld id="{9C13306F-1BFB-448C-BC8A-5F2B18450E67}" type="slidenum">
              <a:rPr lang="en-US" altLang="en-US"/>
              <a:pPr/>
              <a:t>‹#›</a:t>
            </a:fld>
            <a:endParaRPr lang="en-US" altLang="en-US"/>
          </a:p>
        </p:txBody>
      </p:sp>
      <p:pic>
        <p:nvPicPr>
          <p:cNvPr id="1030" name="Picture 2054" descr="Untitled-1 copy"/>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52400" y="5867400"/>
            <a:ext cx="1066800" cy="881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1" name="Picture 2055" descr="lin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85800" y="1666875"/>
            <a:ext cx="8458200" cy="85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sldNum="0" hdr="0" dt="0"/>
  <p:txStyles>
    <p:titleStyle>
      <a:lvl1pPr algn="l" rtl="0" eaLnBrk="0" fontAlgn="base" hangingPunct="0">
        <a:spcBef>
          <a:spcPct val="0"/>
        </a:spcBef>
        <a:spcAft>
          <a:spcPct val="0"/>
        </a:spcAft>
        <a:defRPr sz="3400" b="1">
          <a:solidFill>
            <a:schemeClr val="tx1"/>
          </a:solidFill>
          <a:latin typeface="+mj-lt"/>
          <a:ea typeface="+mj-ea"/>
          <a:cs typeface="+mj-cs"/>
        </a:defRPr>
      </a:lvl1pPr>
      <a:lvl2pPr algn="l" rtl="0" eaLnBrk="0" fontAlgn="base" hangingPunct="0">
        <a:spcBef>
          <a:spcPct val="0"/>
        </a:spcBef>
        <a:spcAft>
          <a:spcPct val="0"/>
        </a:spcAft>
        <a:defRPr sz="3400" b="1">
          <a:solidFill>
            <a:schemeClr val="tx1"/>
          </a:solidFill>
          <a:latin typeface="Trebuchet MS" pitchFamily="34" charset="0"/>
          <a:cs typeface="Times New Roman" charset="0"/>
        </a:defRPr>
      </a:lvl2pPr>
      <a:lvl3pPr algn="l" rtl="0" eaLnBrk="0" fontAlgn="base" hangingPunct="0">
        <a:spcBef>
          <a:spcPct val="0"/>
        </a:spcBef>
        <a:spcAft>
          <a:spcPct val="0"/>
        </a:spcAft>
        <a:defRPr sz="3400" b="1">
          <a:solidFill>
            <a:schemeClr val="tx1"/>
          </a:solidFill>
          <a:latin typeface="Trebuchet MS" pitchFamily="34" charset="0"/>
          <a:cs typeface="Times New Roman" charset="0"/>
        </a:defRPr>
      </a:lvl3pPr>
      <a:lvl4pPr algn="l" rtl="0" eaLnBrk="0" fontAlgn="base" hangingPunct="0">
        <a:spcBef>
          <a:spcPct val="0"/>
        </a:spcBef>
        <a:spcAft>
          <a:spcPct val="0"/>
        </a:spcAft>
        <a:defRPr sz="3400" b="1">
          <a:solidFill>
            <a:schemeClr val="tx1"/>
          </a:solidFill>
          <a:latin typeface="Trebuchet MS" pitchFamily="34" charset="0"/>
          <a:cs typeface="Times New Roman" charset="0"/>
        </a:defRPr>
      </a:lvl4pPr>
      <a:lvl5pPr algn="l" rtl="0" eaLnBrk="0" fontAlgn="base" hangingPunct="0">
        <a:spcBef>
          <a:spcPct val="0"/>
        </a:spcBef>
        <a:spcAft>
          <a:spcPct val="0"/>
        </a:spcAft>
        <a:defRPr sz="3400" b="1">
          <a:solidFill>
            <a:schemeClr val="tx1"/>
          </a:solidFill>
          <a:latin typeface="Trebuchet MS" pitchFamily="34" charset="0"/>
          <a:cs typeface="Times New Roman" charset="0"/>
        </a:defRPr>
      </a:lvl5pPr>
      <a:lvl6pPr marL="457200" algn="l" rtl="0" eaLnBrk="1" fontAlgn="base" hangingPunct="1">
        <a:spcBef>
          <a:spcPct val="0"/>
        </a:spcBef>
        <a:spcAft>
          <a:spcPct val="0"/>
        </a:spcAft>
        <a:defRPr sz="3400" b="1">
          <a:solidFill>
            <a:schemeClr val="tx1"/>
          </a:solidFill>
          <a:latin typeface="Trebuchet MS" pitchFamily="34" charset="0"/>
          <a:cs typeface="Times New Roman" charset="0"/>
        </a:defRPr>
      </a:lvl6pPr>
      <a:lvl7pPr marL="914400" algn="l" rtl="0" eaLnBrk="1" fontAlgn="base" hangingPunct="1">
        <a:spcBef>
          <a:spcPct val="0"/>
        </a:spcBef>
        <a:spcAft>
          <a:spcPct val="0"/>
        </a:spcAft>
        <a:defRPr sz="3400" b="1">
          <a:solidFill>
            <a:schemeClr val="tx1"/>
          </a:solidFill>
          <a:latin typeface="Trebuchet MS" pitchFamily="34" charset="0"/>
          <a:cs typeface="Times New Roman" charset="0"/>
        </a:defRPr>
      </a:lvl7pPr>
      <a:lvl8pPr marL="1371600" algn="l" rtl="0" eaLnBrk="1" fontAlgn="base" hangingPunct="1">
        <a:spcBef>
          <a:spcPct val="0"/>
        </a:spcBef>
        <a:spcAft>
          <a:spcPct val="0"/>
        </a:spcAft>
        <a:defRPr sz="3400" b="1">
          <a:solidFill>
            <a:schemeClr val="tx1"/>
          </a:solidFill>
          <a:latin typeface="Trebuchet MS" pitchFamily="34" charset="0"/>
          <a:cs typeface="Times New Roman" charset="0"/>
        </a:defRPr>
      </a:lvl8pPr>
      <a:lvl9pPr marL="1828800" algn="l" rtl="0" eaLnBrk="1" fontAlgn="base" hangingPunct="1">
        <a:spcBef>
          <a:spcPct val="0"/>
        </a:spcBef>
        <a:spcAft>
          <a:spcPct val="0"/>
        </a:spcAft>
        <a:defRPr sz="3400" b="1">
          <a:solidFill>
            <a:schemeClr val="tx1"/>
          </a:solidFill>
          <a:latin typeface="Trebuchet MS" pitchFamily="34" charset="0"/>
          <a:cs typeface="Times New Roman" charset="0"/>
        </a:defRPr>
      </a:lvl9pPr>
    </p:titleStyle>
    <p:body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http://mnfirst.org/first-community-resources/local-assistance/" TargetMode="External"/><Relationship Id="rId4" Type="http://schemas.openxmlformats.org/officeDocument/2006/relationships/hyperlink" Target="https://github.com/firstmncsa" TargetMode="External"/><Relationship Id="rId1" Type="http://schemas.openxmlformats.org/officeDocument/2006/relationships/slideLayout" Target="../slideLayouts/slideLayout2.xml"/><Relationship Id="rId2" Type="http://schemas.openxmlformats.org/officeDocument/2006/relationships/hyperlink" Target="mailto:firstmn.csa@gmail.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emf"/></Relationships>
</file>

<file path=ppt/slides/_rels/slide18.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gif"/></Relationships>
</file>

<file path=ppt/slides/_rels/slide20.xml.rels><?xml version="1.0" encoding="UTF-8" standalone="yes"?>
<Relationships xmlns="http://schemas.openxmlformats.org/package/2006/relationships"><Relationship Id="rId3" Type="http://schemas.openxmlformats.org/officeDocument/2006/relationships/hyperlink" Target="https://wpilib.screenstepslive.com/s/4485/m/13503/l/145005?data-resolve-url=true&amp;data-manual-id=13503" TargetMode="External"/><Relationship Id="rId4" Type="http://schemas.openxmlformats.org/officeDocument/2006/relationships/hyperlink" Target="https://wpilib.screenstepslive.com/s/4485/m/13503/l/144150?data-resolve-url=true&amp;data-manual-id=13503" TargetMode="External"/><Relationship Id="rId1" Type="http://schemas.openxmlformats.org/officeDocument/2006/relationships/slideLayout" Target="../slideLayouts/slideLayout2.xml"/><Relationship Id="rId2" Type="http://schemas.openxmlformats.org/officeDocument/2006/relationships/hyperlink" Target="https://wpilib.screenstepslive.com/s/4485/m/13503/l/145002?data-resolve-url=true&amp;data-manual-id=13503"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29.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 Id="rId3" Type="http://schemas.openxmlformats.org/officeDocument/2006/relationships/image" Target="../media/image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 Id="rId3" Type="http://schemas.openxmlformats.org/officeDocument/2006/relationships/image" Target="../media/image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emf"/></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35.em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hyperlink" Target="https://wpilib.screenstepslive.com/s/4485/m/24194/l/144985-configuring-an-axis-camera?id=144985-configuring-an-axis-camera" TargetMode="External"/><Relationship Id="rId4" Type="http://schemas.openxmlformats.org/officeDocument/2006/relationships/hyperlink" Target="http://wpilib.screenstepslive.com/s/4485/m/24192/l/144976?data-resolve-url=true&amp;data-manual-id=24192" TargetMode="External"/><Relationship Id="rId5"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hyperlink" Target="https://wpilib.screenstepslive.com/s/4485/m/13503"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smtClean="0"/>
              <a:t>2008 </a:t>
            </a:r>
            <a:r>
              <a:rPr lang="en-US" i="1" smtClean="0"/>
              <a:t>FIRST</a:t>
            </a:r>
            <a:r>
              <a:rPr lang="en-US" smtClean="0"/>
              <a:t> Robotics Conference</a:t>
            </a:r>
            <a:endParaRPr lang="en-US"/>
          </a:p>
        </p:txBody>
      </p:sp>
      <p:pic>
        <p:nvPicPr>
          <p:cNvPr id="102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57942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04820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dirty="0" smtClean="0"/>
              <a:t>How can you contact a CSA</a:t>
            </a:r>
            <a:r>
              <a:rPr lang="en-US" altLang="en-US" dirty="0" smtClean="0"/>
              <a:t>?</a:t>
            </a:r>
          </a:p>
        </p:txBody>
      </p:sp>
      <p:sp>
        <p:nvSpPr>
          <p:cNvPr id="16387" name="Content Placeholder 2"/>
          <p:cNvSpPr>
            <a:spLocks noGrp="1"/>
          </p:cNvSpPr>
          <p:nvPr>
            <p:ph idx="1"/>
          </p:nvPr>
        </p:nvSpPr>
        <p:spPr/>
        <p:txBody>
          <a:bodyPr/>
          <a:lstStyle/>
          <a:p>
            <a:pPr eaLnBrk="1" hangingPunct="1">
              <a:buFont typeface="Wingdings" panose="05000000000000000000" pitchFamily="2" charset="2"/>
              <a:buChar char="Ø"/>
            </a:pPr>
            <a:r>
              <a:rPr lang="en-US" sz="2000" dirty="0" smtClean="0"/>
              <a:t>Classic: Find the Orange Hats</a:t>
            </a:r>
          </a:p>
          <a:p>
            <a:pPr eaLnBrk="1" hangingPunct="1">
              <a:buFont typeface="Wingdings" panose="05000000000000000000" pitchFamily="2" charset="2"/>
              <a:buChar char="Ø"/>
            </a:pPr>
            <a:r>
              <a:rPr lang="en-US" altLang="en-US" sz="2000" dirty="0" smtClean="0"/>
              <a:t>MN CSA:</a:t>
            </a:r>
          </a:p>
          <a:p>
            <a:pPr lvl="1" eaLnBrk="1" hangingPunct="1">
              <a:buFont typeface="Wingdings" panose="05000000000000000000" pitchFamily="2" charset="2"/>
              <a:buChar char="Ø"/>
            </a:pPr>
            <a:r>
              <a:rPr lang="en-US" altLang="en-US" sz="1800" dirty="0" smtClean="0"/>
              <a:t>Email: </a:t>
            </a:r>
            <a:r>
              <a:rPr lang="en-US" altLang="en-US" sz="1800" dirty="0" smtClean="0">
                <a:hlinkClick r:id="rId2"/>
              </a:rPr>
              <a:t>firstmn.csa@gmail.com</a:t>
            </a:r>
            <a:r>
              <a:rPr lang="en-US" altLang="en-US" sz="1800" dirty="0" smtClean="0"/>
              <a:t> - also opens a </a:t>
            </a:r>
            <a:r>
              <a:rPr lang="en-US" altLang="en-US" sz="1800" dirty="0" err="1" smtClean="0"/>
              <a:t>trello</a:t>
            </a:r>
            <a:r>
              <a:rPr lang="en-US" altLang="en-US" sz="1800" dirty="0" smtClean="0"/>
              <a:t> ticket.</a:t>
            </a:r>
          </a:p>
          <a:p>
            <a:pPr lvl="1" eaLnBrk="1" hangingPunct="1">
              <a:buFont typeface="Wingdings" panose="05000000000000000000" pitchFamily="2" charset="2"/>
              <a:buChar char="Ø"/>
            </a:pPr>
            <a:r>
              <a:rPr lang="en-US" altLang="en-US" sz="1800" dirty="0" smtClean="0"/>
              <a:t>Slack: </a:t>
            </a:r>
            <a:r>
              <a:rPr lang="en-US" altLang="en-US" sz="1800" dirty="0" err="1" smtClean="0"/>
              <a:t>firstmncsa.slack.com</a:t>
            </a:r>
            <a:r>
              <a:rPr lang="en-US" altLang="en-US" sz="1800" dirty="0" smtClean="0"/>
              <a:t> </a:t>
            </a:r>
            <a:r>
              <a:rPr lang="mr-IN" altLang="en-US" sz="1800" dirty="0" smtClean="0"/>
              <a:t>–</a:t>
            </a:r>
            <a:r>
              <a:rPr lang="en-US" altLang="en-US" sz="1800" smtClean="0"/>
              <a:t> please request </a:t>
            </a:r>
            <a:r>
              <a:rPr lang="en-US" altLang="en-US" sz="1800" dirty="0" smtClean="0"/>
              <a:t>invite.</a:t>
            </a:r>
          </a:p>
          <a:p>
            <a:pPr lvl="1" eaLnBrk="1" hangingPunct="1">
              <a:buFont typeface="Wingdings" panose="05000000000000000000" pitchFamily="2" charset="2"/>
              <a:buChar char="Ø"/>
            </a:pPr>
            <a:r>
              <a:rPr lang="en-US" altLang="en-US" sz="1800" dirty="0" smtClean="0"/>
              <a:t>Twitter: @</a:t>
            </a:r>
            <a:r>
              <a:rPr lang="en-US" altLang="en-US" sz="1800" dirty="0" err="1" smtClean="0"/>
              <a:t>firstmncsa</a:t>
            </a:r>
            <a:endParaRPr lang="en-US" altLang="en-US" sz="1800" dirty="0" smtClean="0"/>
          </a:p>
          <a:p>
            <a:pPr eaLnBrk="1" hangingPunct="1">
              <a:buFont typeface="Wingdings" panose="05000000000000000000" pitchFamily="2" charset="2"/>
              <a:buChar char="Ø"/>
            </a:pPr>
            <a:r>
              <a:rPr lang="en-US" altLang="en-US" sz="2000" dirty="0" smtClean="0"/>
              <a:t>Additional Resources:</a:t>
            </a:r>
          </a:p>
          <a:p>
            <a:pPr lvl="1" eaLnBrk="1" hangingPunct="1">
              <a:buFont typeface="Wingdings" panose="05000000000000000000" pitchFamily="2" charset="2"/>
              <a:buChar char="Ø"/>
            </a:pPr>
            <a:r>
              <a:rPr lang="en-US" altLang="en-US" sz="1800" dirty="0"/>
              <a:t>First MN Website: </a:t>
            </a:r>
            <a:r>
              <a:rPr lang="en-US" altLang="en-US" sz="1800" dirty="0">
                <a:hlinkClick r:id="rId3"/>
              </a:rPr>
              <a:t>http://mnfirst.org/first-community-resources/local-assistance</a:t>
            </a:r>
            <a:r>
              <a:rPr lang="en-US" altLang="en-US" sz="1800" dirty="0" smtClean="0">
                <a:hlinkClick r:id="rId3"/>
              </a:rPr>
              <a:t>/</a:t>
            </a:r>
            <a:endParaRPr lang="en-US" altLang="en-US" sz="1800" dirty="0" smtClean="0"/>
          </a:p>
          <a:p>
            <a:pPr lvl="1" eaLnBrk="1" hangingPunct="1">
              <a:buFont typeface="Wingdings" panose="05000000000000000000" pitchFamily="2" charset="2"/>
              <a:buChar char="Ø"/>
            </a:pPr>
            <a:r>
              <a:rPr lang="en-US" altLang="en-US" sz="1800" dirty="0" smtClean="0"/>
              <a:t>First MN CSA </a:t>
            </a:r>
            <a:r>
              <a:rPr lang="en-US" altLang="en-US" sz="1800" dirty="0" err="1" smtClean="0"/>
              <a:t>Github</a:t>
            </a:r>
            <a:r>
              <a:rPr lang="en-US" altLang="en-US" sz="1800" dirty="0"/>
              <a:t>: </a:t>
            </a:r>
            <a:r>
              <a:rPr lang="en-US" altLang="en-US" sz="1800" dirty="0">
                <a:hlinkClick r:id="rId4"/>
              </a:rPr>
              <a:t>https://</a:t>
            </a:r>
            <a:r>
              <a:rPr lang="en-US" altLang="en-US" sz="1800" dirty="0" smtClean="0">
                <a:hlinkClick r:id="rId4"/>
              </a:rPr>
              <a:t>github.com/firstmncsa</a:t>
            </a:r>
            <a:endParaRPr lang="en-US" altLang="en-US" sz="1800" dirty="0" smtClean="0"/>
          </a:p>
          <a:p>
            <a:pPr lvl="1" eaLnBrk="1" hangingPunct="1">
              <a:buFont typeface="Wingdings" panose="05000000000000000000" pitchFamily="2" charset="2"/>
              <a:buChar char="Ø"/>
            </a:pPr>
            <a:r>
              <a:rPr lang="en-US" altLang="en-US" sz="1800" dirty="0"/>
              <a:t>First MN Google Drive</a:t>
            </a:r>
            <a:r>
              <a:rPr lang="en-US" altLang="en-US" sz="1800" dirty="0" smtClean="0"/>
              <a:t>: http</a:t>
            </a:r>
            <a:r>
              <a:rPr lang="en-US" altLang="en-US" sz="1800" dirty="0"/>
              <a:t>://</a:t>
            </a:r>
            <a:r>
              <a:rPr lang="en-US" altLang="en-US" sz="1800" dirty="0" err="1"/>
              <a:t>goo.gl</a:t>
            </a:r>
            <a:r>
              <a:rPr lang="en-US" altLang="en-US" sz="1800" dirty="0"/>
              <a:t>/</a:t>
            </a:r>
            <a:r>
              <a:rPr lang="en-US" altLang="en-US" sz="1800" dirty="0" err="1"/>
              <a:t>STtiAg</a:t>
            </a:r>
            <a:endParaRPr lang="en-US" altLang="en-US" sz="1800" dirty="0" smtClean="0"/>
          </a:p>
        </p:txBody>
      </p:sp>
      <p:sp>
        <p:nvSpPr>
          <p:cNvPr id="16388"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extLst>
      <p:ext uri="{BB962C8B-B14F-4D97-AF65-F5344CB8AC3E}">
        <p14:creationId xmlns:p14="http://schemas.microsoft.com/office/powerpoint/2010/main" val="20899638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your </a:t>
            </a:r>
            <a:r>
              <a:rPr lang="en-US" b="0" dirty="0" err="1"/>
              <a:t>roboRIO</a:t>
            </a:r>
            <a:r>
              <a:rPr lang="en-US" b="0" dirty="0"/>
              <a:t> </a:t>
            </a:r>
            <a:r>
              <a:rPr lang="en-US" b="0" dirty="0" smtClean="0"/>
              <a:t>firmware</a:t>
            </a:r>
            <a:endParaRPr lang="en-US" dirty="0"/>
          </a:p>
        </p:txBody>
      </p:sp>
      <p:sp>
        <p:nvSpPr>
          <p:cNvPr id="17411" name="Content Placeholder 2"/>
          <p:cNvSpPr>
            <a:spLocks noGrp="1"/>
          </p:cNvSpPr>
          <p:nvPr>
            <p:ph idx="1"/>
          </p:nvPr>
        </p:nvSpPr>
        <p:spPr>
          <a:xfrm>
            <a:off x="914400" y="1828800"/>
            <a:ext cx="7391400" cy="4267200"/>
          </a:xfrm>
        </p:spPr>
        <p:txBody>
          <a:bodyPr/>
          <a:lstStyle/>
          <a:p>
            <a:pPr eaLnBrk="1" hangingPunct="1">
              <a:buFont typeface="Wingdings" panose="05000000000000000000" pitchFamily="2" charset="2"/>
              <a:buChar char="Ø"/>
            </a:pPr>
            <a:r>
              <a:rPr lang="en-US" dirty="0"/>
              <a:t>Enter the address </a:t>
            </a:r>
            <a:r>
              <a:rPr lang="en-US" dirty="0">
                <a:solidFill>
                  <a:schemeClr val="accent6">
                    <a:lumMod val="60000"/>
                    <a:lumOff val="40000"/>
                  </a:schemeClr>
                </a:solidFill>
              </a:rPr>
              <a:t>172.22.11.2</a:t>
            </a:r>
            <a:r>
              <a:rPr lang="en-US" dirty="0"/>
              <a:t> in your browser's address bar and press enter.</a:t>
            </a:r>
            <a:endParaRPr lang="en-US" dirty="0" smtClean="0"/>
          </a:p>
          <a:p>
            <a:pPr eaLnBrk="1" hangingPunct="1">
              <a:buFont typeface="Wingdings" panose="05000000000000000000" pitchFamily="2" charset="2"/>
              <a:buChar char="Ø"/>
            </a:pPr>
            <a:r>
              <a:rPr lang="en-US" dirty="0" err="1" smtClean="0"/>
              <a:t>roboRIO</a:t>
            </a:r>
            <a:r>
              <a:rPr lang="en-US" dirty="0" smtClean="0"/>
              <a:t>-</a:t>
            </a:r>
            <a:r>
              <a:rPr lang="en-US" dirty="0"/>
              <a:t>####-</a:t>
            </a:r>
            <a:r>
              <a:rPr lang="en-US" dirty="0" err="1"/>
              <a:t>FRC.local</a:t>
            </a:r>
            <a:r>
              <a:rPr lang="en-US" dirty="0"/>
              <a:t>, where </a:t>
            </a:r>
            <a:r>
              <a:rPr lang="en-US" dirty="0" smtClean="0"/>
              <a:t>#### </a:t>
            </a:r>
            <a:r>
              <a:rPr lang="en-US" dirty="0"/>
              <a:t>is your team number</a:t>
            </a:r>
            <a:r>
              <a:rPr lang="en-US" dirty="0" smtClean="0"/>
              <a:t>)</a:t>
            </a:r>
          </a:p>
          <a:p>
            <a:pPr eaLnBrk="1" hangingPunct="1">
              <a:buFont typeface="Wingdings" panose="05000000000000000000" pitchFamily="2" charset="2"/>
              <a:buChar char="Ø"/>
            </a:pPr>
            <a:r>
              <a:rPr lang="en-US" dirty="0"/>
              <a:t>The embedded web server on the </a:t>
            </a:r>
            <a:r>
              <a:rPr lang="en-US" dirty="0" err="1"/>
              <a:t>roboRIO</a:t>
            </a:r>
            <a:r>
              <a:rPr lang="en-US" dirty="0"/>
              <a:t> requires using a browser which supports </a:t>
            </a:r>
            <a:r>
              <a:rPr lang="en-US" dirty="0" smtClean="0"/>
              <a:t>Silverlight</a:t>
            </a:r>
          </a:p>
          <a:p>
            <a:pPr eaLnBrk="1" hangingPunct="1">
              <a:buFont typeface="Wingdings" panose="05000000000000000000" pitchFamily="2" charset="2"/>
              <a:buChar char="Ø"/>
            </a:pPr>
            <a:r>
              <a:rPr lang="en-US" dirty="0"/>
              <a:t>Note that Google Chrome has removed Silverlight support, using Internet Explorer is recommended.</a:t>
            </a:r>
          </a:p>
          <a:p>
            <a:pPr eaLnBrk="1" hangingPunct="1">
              <a:buFont typeface="Wingdings" panose="05000000000000000000" pitchFamily="2" charset="2"/>
              <a:buChar char="Ø"/>
            </a:pPr>
            <a:endParaRPr lang="en-US" dirty="0" smtClean="0"/>
          </a:p>
          <a:p>
            <a:pPr eaLnBrk="1" hangingPunct="1">
              <a:buFont typeface="Wingdings" panose="05000000000000000000" pitchFamily="2" charset="2"/>
              <a:buChar char="Ø"/>
            </a:pPr>
            <a:endParaRPr lang="en-US" dirty="0" smtClean="0"/>
          </a:p>
          <a:p>
            <a:pPr eaLnBrk="1" hangingPunct="1">
              <a:buFont typeface="Wingdings" panose="05000000000000000000" pitchFamily="2" charset="2"/>
              <a:buChar char="Ø"/>
            </a:pPr>
            <a:endParaRPr lang="en-US" dirty="0" smtClean="0"/>
          </a:p>
          <a:p>
            <a:r>
              <a:rPr lang="en-US" dirty="0" smtClean="0"/>
              <a:t>Note </a:t>
            </a:r>
            <a:r>
              <a:rPr lang="en-US" dirty="0"/>
              <a:t>that Google Chrome has removed Silverlight support, using Internet Explorer is</a:t>
            </a:r>
          </a:p>
          <a:p>
            <a:r>
              <a:rPr lang="en-US" dirty="0"/>
              <a:t>recommended.</a:t>
            </a:r>
          </a:p>
          <a:p>
            <a:r>
              <a:rPr lang="en-US" dirty="0"/>
              <a:t>Getting Started with the 2016 Control System</a:t>
            </a:r>
          </a:p>
          <a:p>
            <a:r>
              <a:rPr lang="en-US" dirty="0"/>
              <a:t>Getting</a:t>
            </a:r>
            <a:endParaRPr lang="en-US" dirty="0" smtClean="0"/>
          </a:p>
          <a:p>
            <a:pPr eaLnBrk="1" hangingPunct="1">
              <a:buFont typeface="Wingdings" panose="05000000000000000000" pitchFamily="2" charset="2"/>
              <a:buChar char="Ø"/>
            </a:pPr>
            <a:endParaRPr lang="en-US" dirty="0" smtClean="0"/>
          </a:p>
          <a:p>
            <a:pPr eaLnBrk="1" hangingPunct="1">
              <a:buFont typeface="Wingdings" panose="05000000000000000000" pitchFamily="2" charset="2"/>
              <a:buChar char="Ø"/>
            </a:pPr>
            <a:endParaRPr lang="en-US" altLang="en-US"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extLst>
      <p:ext uri="{BB962C8B-B14F-4D97-AF65-F5344CB8AC3E}">
        <p14:creationId xmlns:p14="http://schemas.microsoft.com/office/powerpoint/2010/main" val="11218431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Hero </a:t>
            </a:r>
            <a:r>
              <a:rPr lang="en-US" dirty="0" err="1" smtClean="0"/>
              <a:t>LifeBoat</a:t>
            </a:r>
            <a:r>
              <a:rPr lang="en-US" dirty="0" smtClean="0"/>
              <a:t> Imager by CTRE</a:t>
            </a:r>
            <a:endParaRPr lang="en-US" dirty="0"/>
          </a:p>
        </p:txBody>
      </p:sp>
      <p:sp>
        <p:nvSpPr>
          <p:cNvPr id="4" name="Footer Placeholder 3"/>
          <p:cNvSpPr>
            <a:spLocks noGrp="1"/>
          </p:cNvSpPr>
          <p:nvPr>
            <p:ph type="ftr" sz="quarter" idx="10"/>
          </p:nvPr>
        </p:nvSpPr>
        <p:spPr/>
        <p:txBody>
          <a:bodyPr/>
          <a:lstStyle/>
          <a:p>
            <a:pPr eaLnBrk="1" hangingPunct="1"/>
            <a:r>
              <a:rPr lang="en-US" altLang="en-US" dirty="0" smtClean="0"/>
              <a:t>2017  </a:t>
            </a:r>
            <a:r>
              <a:rPr lang="en-US" altLang="en-US" dirty="0"/>
              <a:t>MN </a:t>
            </a:r>
            <a:r>
              <a:rPr lang="en-US" altLang="en-US" i="1" dirty="0"/>
              <a:t>FIRST Jump Start</a:t>
            </a:r>
            <a:endParaRPr lang="en-US" altLang="en-US" dirty="0"/>
          </a:p>
        </p:txBody>
      </p:sp>
      <p:pic>
        <p:nvPicPr>
          <p:cNvPr id="1026" name="Picture 2" descr="image00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905000"/>
            <a:ext cx="3596987" cy="4107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p:cNvPicPr>
            <a:picLocks noChangeAspect="1"/>
          </p:cNvPicPr>
          <p:nvPr/>
        </p:nvPicPr>
        <p:blipFill>
          <a:blip r:embed="rId3"/>
          <a:stretch>
            <a:fillRect/>
          </a:stretch>
        </p:blipFill>
        <p:spPr>
          <a:xfrm>
            <a:off x="4724400" y="2544325"/>
            <a:ext cx="3533775" cy="2828925"/>
          </a:xfrm>
          <a:prstGeom prst="rect">
            <a:avLst/>
          </a:prstGeom>
        </p:spPr>
      </p:pic>
    </p:spTree>
    <p:extLst>
      <p:ext uri="{BB962C8B-B14F-4D97-AF65-F5344CB8AC3E}">
        <p14:creationId xmlns:p14="http://schemas.microsoft.com/office/powerpoint/2010/main" val="3623859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your </a:t>
            </a:r>
            <a:r>
              <a:rPr lang="en-US" b="0" dirty="0" err="1"/>
              <a:t>roboRIO</a:t>
            </a:r>
            <a:r>
              <a:rPr lang="en-US" b="0" dirty="0"/>
              <a:t> </a:t>
            </a:r>
            <a:r>
              <a:rPr lang="en-US" b="0" dirty="0" smtClean="0"/>
              <a:t>firmware</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4" name="Picture 3"/>
          <p:cNvPicPr>
            <a:picLocks noChangeAspect="1"/>
          </p:cNvPicPr>
          <p:nvPr/>
        </p:nvPicPr>
        <p:blipFill>
          <a:blip r:embed="rId3"/>
          <a:stretch>
            <a:fillRect/>
          </a:stretch>
        </p:blipFill>
        <p:spPr>
          <a:xfrm>
            <a:off x="1143000" y="1866900"/>
            <a:ext cx="4068067" cy="4419600"/>
          </a:xfrm>
          <a:prstGeom prst="rect">
            <a:avLst/>
          </a:prstGeom>
        </p:spPr>
      </p:pic>
      <p:sp>
        <p:nvSpPr>
          <p:cNvPr id="5" name="TextBox 4"/>
          <p:cNvSpPr txBox="1"/>
          <p:nvPr/>
        </p:nvSpPr>
        <p:spPr>
          <a:xfrm>
            <a:off x="5237504" y="2057400"/>
            <a:ext cx="3754096" cy="3816429"/>
          </a:xfrm>
          <a:prstGeom prst="rect">
            <a:avLst/>
          </a:prstGeom>
          <a:noFill/>
        </p:spPr>
        <p:txBody>
          <a:bodyPr wrap="square" rtlCol="0">
            <a:spAutoFit/>
          </a:bodyPr>
          <a:lstStyle/>
          <a:p>
            <a:pPr marL="457200" indent="-457200">
              <a:buAutoNum type="arabicPeriod"/>
            </a:pPr>
            <a:r>
              <a:rPr lang="en-US" dirty="0" smtClean="0">
                <a:solidFill>
                  <a:schemeClr val="tx1"/>
                </a:solidFill>
              </a:rPr>
              <a:t>Enter </a:t>
            </a:r>
            <a:r>
              <a:rPr lang="en-US" dirty="0">
                <a:solidFill>
                  <a:schemeClr val="tx1"/>
                </a:solidFill>
              </a:rPr>
              <a:t>the address 172.22.11.2 in your browser's address bar and press enter</a:t>
            </a:r>
            <a:r>
              <a:rPr lang="en-US" dirty="0" smtClean="0">
                <a:solidFill>
                  <a:schemeClr val="tx1"/>
                </a:solidFill>
              </a:rPr>
              <a:t>.</a:t>
            </a:r>
          </a:p>
          <a:p>
            <a:endParaRPr lang="en-US" dirty="0">
              <a:solidFill>
                <a:schemeClr val="tx1"/>
              </a:solidFill>
            </a:endParaRPr>
          </a:p>
          <a:p>
            <a:r>
              <a:rPr lang="en-US" dirty="0">
                <a:solidFill>
                  <a:schemeClr val="tx1"/>
                </a:solidFill>
              </a:rPr>
              <a:t>2. Click Login. Enter </a:t>
            </a:r>
            <a:r>
              <a:rPr lang="en-US" dirty="0" smtClean="0">
                <a:solidFill>
                  <a:schemeClr val="tx1"/>
                </a:solidFill>
              </a:rPr>
              <a:t>    </a:t>
            </a:r>
          </a:p>
          <a:p>
            <a:r>
              <a:rPr lang="en-US" dirty="0">
                <a:solidFill>
                  <a:schemeClr val="tx1"/>
                </a:solidFill>
              </a:rPr>
              <a:t> </a:t>
            </a:r>
            <a:r>
              <a:rPr lang="en-US" dirty="0" smtClean="0">
                <a:solidFill>
                  <a:schemeClr val="tx1"/>
                </a:solidFill>
              </a:rPr>
              <a:t>   "</a:t>
            </a:r>
            <a:r>
              <a:rPr lang="en-US" dirty="0">
                <a:solidFill>
                  <a:schemeClr val="tx1"/>
                </a:solidFill>
              </a:rPr>
              <a:t>admin" in the Username </a:t>
            </a:r>
            <a:endParaRPr lang="en-US" dirty="0" smtClean="0">
              <a:solidFill>
                <a:schemeClr val="tx1"/>
              </a:solidFill>
            </a:endParaRPr>
          </a:p>
          <a:p>
            <a:r>
              <a:rPr lang="en-US" dirty="0">
                <a:solidFill>
                  <a:schemeClr val="tx1"/>
                </a:solidFill>
              </a:rPr>
              <a:t> </a:t>
            </a:r>
            <a:r>
              <a:rPr lang="en-US" dirty="0" smtClean="0">
                <a:solidFill>
                  <a:schemeClr val="tx1"/>
                </a:solidFill>
              </a:rPr>
              <a:t>   field </a:t>
            </a:r>
            <a:r>
              <a:rPr lang="en-US" dirty="0">
                <a:solidFill>
                  <a:schemeClr val="tx1"/>
                </a:solidFill>
              </a:rPr>
              <a:t>and leave the </a:t>
            </a:r>
            <a:r>
              <a:rPr lang="en-US" dirty="0" smtClean="0">
                <a:solidFill>
                  <a:schemeClr val="tx1"/>
                </a:solidFill>
              </a:rPr>
              <a:t> </a:t>
            </a:r>
          </a:p>
          <a:p>
            <a:r>
              <a:rPr lang="en-US" dirty="0">
                <a:solidFill>
                  <a:schemeClr val="tx1"/>
                </a:solidFill>
              </a:rPr>
              <a:t> </a:t>
            </a:r>
            <a:r>
              <a:rPr lang="en-US" dirty="0" smtClean="0">
                <a:solidFill>
                  <a:schemeClr val="tx1"/>
                </a:solidFill>
              </a:rPr>
              <a:t>   Password </a:t>
            </a:r>
            <a:r>
              <a:rPr lang="en-US" dirty="0">
                <a:solidFill>
                  <a:schemeClr val="tx1"/>
                </a:solidFill>
              </a:rPr>
              <a:t>field blank</a:t>
            </a:r>
            <a:r>
              <a:rPr lang="en-US" dirty="0" smtClean="0">
                <a:solidFill>
                  <a:schemeClr val="tx1"/>
                </a:solidFill>
              </a:rPr>
              <a:t>.</a:t>
            </a:r>
          </a:p>
          <a:p>
            <a:endParaRPr lang="en-US" dirty="0">
              <a:solidFill>
                <a:schemeClr val="tx1"/>
              </a:solidFill>
            </a:endParaRPr>
          </a:p>
          <a:p>
            <a:r>
              <a:rPr lang="en-US" dirty="0">
                <a:solidFill>
                  <a:schemeClr val="tx1"/>
                </a:solidFill>
              </a:rPr>
              <a:t>3. Click Update Firmware</a:t>
            </a:r>
          </a:p>
        </p:txBody>
      </p:sp>
    </p:spTree>
    <p:extLst>
      <p:ext uri="{BB962C8B-B14F-4D97-AF65-F5344CB8AC3E}">
        <p14:creationId xmlns:p14="http://schemas.microsoft.com/office/powerpoint/2010/main" val="165054077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smtClean="0"/>
              <a:t>Locate </a:t>
            </a:r>
            <a:r>
              <a:rPr lang="en-US" b="0" dirty="0"/>
              <a:t>Firmware</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6" name="Content Placeholder 2"/>
          <p:cNvSpPr>
            <a:spLocks noGrp="1"/>
          </p:cNvSpPr>
          <p:nvPr>
            <p:ph idx="1"/>
          </p:nvPr>
        </p:nvSpPr>
        <p:spPr>
          <a:xfrm>
            <a:off x="533400" y="4800600"/>
            <a:ext cx="8610600" cy="1524000"/>
          </a:xfrm>
        </p:spPr>
        <p:txBody>
          <a:bodyPr/>
          <a:lstStyle/>
          <a:p>
            <a:pPr eaLnBrk="1" hangingPunct="1">
              <a:buFont typeface="Wingdings" panose="05000000000000000000" pitchFamily="2" charset="2"/>
              <a:buChar char="Ø"/>
            </a:pPr>
            <a:r>
              <a:rPr lang="en-US" sz="2000" dirty="0" smtClean="0"/>
              <a:t>Browse </a:t>
            </a:r>
            <a:r>
              <a:rPr lang="en-US" sz="2000" dirty="0"/>
              <a:t>to Program Files\National Instruments\Shared\Firmware\</a:t>
            </a:r>
            <a:r>
              <a:rPr lang="en-US" sz="2000" dirty="0" err="1"/>
              <a:t>cRIO</a:t>
            </a:r>
            <a:r>
              <a:rPr lang="en-US" sz="2000" dirty="0"/>
              <a:t>\76F2\ Program Files(x86) on 64 bit and select the latest firmware, then click Open (this image shows version 2.0.0f1).</a:t>
            </a:r>
            <a:endParaRPr lang="en-US" altLang="en-US" sz="2000" dirty="0"/>
          </a:p>
          <a:p>
            <a:pPr eaLnBrk="1" hangingPunct="1">
              <a:buFont typeface="Wingdings" panose="05000000000000000000" pitchFamily="2" charset="2"/>
              <a:buChar char="Ø"/>
            </a:pPr>
            <a:endParaRPr lang="en-US" dirty="0" smtClean="0"/>
          </a:p>
        </p:txBody>
      </p:sp>
      <p:pic>
        <p:nvPicPr>
          <p:cNvPr id="2" name="Picture 1"/>
          <p:cNvPicPr>
            <a:picLocks noChangeAspect="1"/>
          </p:cNvPicPr>
          <p:nvPr/>
        </p:nvPicPr>
        <p:blipFill>
          <a:blip r:embed="rId3"/>
          <a:stretch>
            <a:fillRect/>
          </a:stretch>
        </p:blipFill>
        <p:spPr>
          <a:xfrm>
            <a:off x="1981200" y="1752600"/>
            <a:ext cx="5032427" cy="3141571"/>
          </a:xfrm>
          <a:prstGeom prst="rect">
            <a:avLst/>
          </a:prstGeom>
        </p:spPr>
      </p:pic>
    </p:spTree>
    <p:extLst>
      <p:ext uri="{BB962C8B-B14F-4D97-AF65-F5344CB8AC3E}">
        <p14:creationId xmlns:p14="http://schemas.microsoft.com/office/powerpoint/2010/main" val="18610601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smtClean="0"/>
              <a:t>Updating Firmware On Other Devices</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3" name="Picture 2"/>
          <p:cNvPicPr>
            <a:picLocks noChangeAspect="1"/>
          </p:cNvPicPr>
          <p:nvPr/>
        </p:nvPicPr>
        <p:blipFill>
          <a:blip r:embed="rId3"/>
          <a:stretch>
            <a:fillRect/>
          </a:stretch>
        </p:blipFill>
        <p:spPr>
          <a:xfrm>
            <a:off x="1524000" y="1752600"/>
            <a:ext cx="6424253" cy="4648200"/>
          </a:xfrm>
          <a:prstGeom prst="rect">
            <a:avLst/>
          </a:prstGeom>
        </p:spPr>
      </p:pic>
    </p:spTree>
    <p:extLst>
      <p:ext uri="{BB962C8B-B14F-4D97-AF65-F5344CB8AC3E}">
        <p14:creationId xmlns:p14="http://schemas.microsoft.com/office/powerpoint/2010/main" val="305933685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Firmware On Talon SRX’s</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4"/>
          <p:cNvPicPr>
            <a:picLocks noChangeAspect="1"/>
          </p:cNvPicPr>
          <p:nvPr/>
        </p:nvPicPr>
        <p:blipFill>
          <a:blip r:embed="rId3"/>
          <a:stretch>
            <a:fillRect/>
          </a:stretch>
        </p:blipFill>
        <p:spPr>
          <a:xfrm>
            <a:off x="2133600" y="1788060"/>
            <a:ext cx="4722076" cy="2933700"/>
          </a:xfrm>
          <a:prstGeom prst="rect">
            <a:avLst/>
          </a:prstGeom>
        </p:spPr>
      </p:pic>
      <p:sp>
        <p:nvSpPr>
          <p:cNvPr id="6" name="Content Placeholder 2"/>
          <p:cNvSpPr txBox="1">
            <a:spLocks/>
          </p:cNvSpPr>
          <p:nvPr/>
        </p:nvSpPr>
        <p:spPr bwMode="auto">
          <a:xfrm>
            <a:off x="914400" y="4953000"/>
            <a:ext cx="7772400" cy="1047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eaLnBrk="1" hangingPunct="1">
              <a:buFont typeface="Wingdings" panose="05000000000000000000" pitchFamily="2" charset="2"/>
              <a:buChar char="Ø"/>
            </a:pPr>
            <a:r>
              <a:rPr lang="en-US" sz="2000" dirty="0" smtClean="0"/>
              <a:t>A </a:t>
            </a:r>
            <a:r>
              <a:rPr lang="en-US" sz="2000" dirty="0"/>
              <a:t>Talon SRX can have a device ID from 0 to 62. 63 is reserved for broadcast. If you select an invalid ID you will get an immediate prompt.</a:t>
            </a:r>
          </a:p>
          <a:p>
            <a:pPr eaLnBrk="1" hangingPunct="1">
              <a:buFont typeface="Wingdings" panose="05000000000000000000" pitchFamily="2" charset="2"/>
              <a:buChar char="Ø"/>
            </a:pPr>
            <a:endParaRPr lang="en-US" altLang="en-US" sz="2000" kern="0" dirty="0" smtClean="0"/>
          </a:p>
          <a:p>
            <a:pPr eaLnBrk="1" hangingPunct="1">
              <a:buFont typeface="Wingdings" panose="05000000000000000000" pitchFamily="2" charset="2"/>
              <a:buChar char="Ø"/>
            </a:pPr>
            <a:endParaRPr lang="en-US" kern="0" dirty="0" smtClean="0"/>
          </a:p>
        </p:txBody>
      </p:sp>
    </p:spTree>
    <p:extLst>
      <p:ext uri="{BB962C8B-B14F-4D97-AF65-F5344CB8AC3E}">
        <p14:creationId xmlns:p14="http://schemas.microsoft.com/office/powerpoint/2010/main" val="6758410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Firmware </a:t>
            </a:r>
            <a:r>
              <a:rPr lang="en-US" b="0" dirty="0" smtClean="0"/>
              <a:t>On Talon SRX’s</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7" name="Content Placeholder 2"/>
          <p:cNvSpPr txBox="1">
            <a:spLocks/>
          </p:cNvSpPr>
          <p:nvPr/>
        </p:nvSpPr>
        <p:spPr bwMode="auto">
          <a:xfrm>
            <a:off x="1981200" y="5006385"/>
            <a:ext cx="579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eaLnBrk="1" hangingPunct="1">
              <a:buFont typeface="Wingdings" panose="05000000000000000000" pitchFamily="2" charset="2"/>
              <a:buChar char="Ø"/>
            </a:pPr>
            <a:r>
              <a:rPr lang="en-US" sz="2000" dirty="0" smtClean="0"/>
              <a:t>Select </a:t>
            </a:r>
            <a:r>
              <a:rPr lang="en-US" sz="2000" dirty="0"/>
              <a:t>the firmware file (*.</a:t>
            </a:r>
            <a:r>
              <a:rPr lang="en-US" sz="2000" dirty="0" err="1"/>
              <a:t>crf</a:t>
            </a:r>
            <a:r>
              <a:rPr lang="en-US" sz="2000" dirty="0"/>
              <a:t>) to flash. </a:t>
            </a:r>
            <a:endParaRPr lang="en-US" sz="2000" dirty="0" smtClean="0"/>
          </a:p>
          <a:p>
            <a:pPr eaLnBrk="1" hangingPunct="1">
              <a:buFont typeface="Wingdings" panose="05000000000000000000" pitchFamily="2" charset="2"/>
              <a:buChar char="Ø"/>
            </a:pPr>
            <a:endParaRPr lang="en-US" altLang="en-US" sz="2000" kern="0" dirty="0" smtClean="0"/>
          </a:p>
          <a:p>
            <a:pPr eaLnBrk="1" hangingPunct="1">
              <a:buFont typeface="Wingdings" panose="05000000000000000000" pitchFamily="2" charset="2"/>
              <a:buChar char="Ø"/>
            </a:pPr>
            <a:endParaRPr lang="en-US" kern="0" dirty="0" smtClean="0"/>
          </a:p>
        </p:txBody>
      </p:sp>
      <p:pic>
        <p:nvPicPr>
          <p:cNvPr id="8" name="Picture 7"/>
          <p:cNvPicPr>
            <a:picLocks noChangeAspect="1"/>
          </p:cNvPicPr>
          <p:nvPr/>
        </p:nvPicPr>
        <p:blipFill>
          <a:blip r:embed="rId3"/>
          <a:stretch>
            <a:fillRect/>
          </a:stretch>
        </p:blipFill>
        <p:spPr>
          <a:xfrm>
            <a:off x="1208662" y="1789387"/>
            <a:ext cx="6726676" cy="3180211"/>
          </a:xfrm>
          <a:prstGeom prst="rect">
            <a:avLst/>
          </a:prstGeom>
        </p:spPr>
      </p:pic>
    </p:spTree>
    <p:extLst>
      <p:ext uri="{BB962C8B-B14F-4D97-AF65-F5344CB8AC3E}">
        <p14:creationId xmlns:p14="http://schemas.microsoft.com/office/powerpoint/2010/main" val="532774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Firmware </a:t>
            </a:r>
            <a:r>
              <a:rPr lang="en-US" b="0" dirty="0" smtClean="0"/>
              <a:t>On Talon SRX’s</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7" name="Content Placeholder 2"/>
          <p:cNvSpPr txBox="1">
            <a:spLocks/>
          </p:cNvSpPr>
          <p:nvPr/>
        </p:nvSpPr>
        <p:spPr bwMode="auto">
          <a:xfrm>
            <a:off x="1981200" y="5660892"/>
            <a:ext cx="579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eaLnBrk="1" hangingPunct="1">
              <a:buFont typeface="Wingdings" panose="05000000000000000000" pitchFamily="2" charset="2"/>
              <a:buChar char="Ø"/>
            </a:pPr>
            <a:r>
              <a:rPr lang="en-US" sz="2000" dirty="0" smtClean="0"/>
              <a:t>Finished Successfully. </a:t>
            </a:r>
          </a:p>
          <a:p>
            <a:pPr eaLnBrk="1" hangingPunct="1">
              <a:buFont typeface="Wingdings" panose="05000000000000000000" pitchFamily="2" charset="2"/>
              <a:buChar char="Ø"/>
            </a:pPr>
            <a:endParaRPr lang="en-US" altLang="en-US" sz="2000" kern="0" dirty="0" smtClean="0"/>
          </a:p>
          <a:p>
            <a:pPr eaLnBrk="1" hangingPunct="1">
              <a:buFont typeface="Wingdings" panose="05000000000000000000" pitchFamily="2" charset="2"/>
              <a:buChar char="Ø"/>
            </a:pPr>
            <a:endParaRPr lang="en-US" kern="0" dirty="0" smtClean="0"/>
          </a:p>
        </p:txBody>
      </p:sp>
      <p:pic>
        <p:nvPicPr>
          <p:cNvPr id="2" name="Picture 1"/>
          <p:cNvPicPr>
            <a:picLocks noChangeAspect="1"/>
          </p:cNvPicPr>
          <p:nvPr/>
        </p:nvPicPr>
        <p:blipFill>
          <a:blip r:embed="rId3"/>
          <a:stretch>
            <a:fillRect/>
          </a:stretch>
        </p:blipFill>
        <p:spPr>
          <a:xfrm>
            <a:off x="2286000" y="1793515"/>
            <a:ext cx="4161735" cy="2360908"/>
          </a:xfrm>
          <a:prstGeom prst="rect">
            <a:avLst/>
          </a:prstGeom>
        </p:spPr>
      </p:pic>
      <p:pic>
        <p:nvPicPr>
          <p:cNvPr id="3" name="Picture 2"/>
          <p:cNvPicPr>
            <a:picLocks noChangeAspect="1"/>
          </p:cNvPicPr>
          <p:nvPr/>
        </p:nvPicPr>
        <p:blipFill>
          <a:blip r:embed="rId4"/>
          <a:stretch>
            <a:fillRect/>
          </a:stretch>
        </p:blipFill>
        <p:spPr>
          <a:xfrm>
            <a:off x="2553879" y="4195338"/>
            <a:ext cx="3625975" cy="1259046"/>
          </a:xfrm>
          <a:prstGeom prst="rect">
            <a:avLst/>
          </a:prstGeom>
        </p:spPr>
      </p:pic>
    </p:spTree>
    <p:extLst>
      <p:ext uri="{BB962C8B-B14F-4D97-AF65-F5344CB8AC3E}">
        <p14:creationId xmlns:p14="http://schemas.microsoft.com/office/powerpoint/2010/main" val="35203426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a:t>
            </a:r>
            <a:r>
              <a:rPr lang="en-US" b="0" dirty="0" smtClean="0"/>
              <a:t>Firmware – PCM / PDP</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7" name="Content Placeholder 2"/>
          <p:cNvSpPr txBox="1">
            <a:spLocks/>
          </p:cNvSpPr>
          <p:nvPr/>
        </p:nvSpPr>
        <p:spPr bwMode="auto">
          <a:xfrm>
            <a:off x="2057400" y="5152730"/>
            <a:ext cx="5410200" cy="1047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eaLnBrk="1" hangingPunct="1">
              <a:buFont typeface="Wingdings" panose="05000000000000000000" pitchFamily="2" charset="2"/>
              <a:buChar char="Ø"/>
            </a:pPr>
            <a:r>
              <a:rPr lang="en-US" altLang="en-US" sz="2000" dirty="0" smtClean="0"/>
              <a:t>Must update firmware on these devices</a:t>
            </a:r>
            <a:endParaRPr lang="en-US" altLang="en-US" sz="2000" kern="0" dirty="0" smtClean="0"/>
          </a:p>
          <a:p>
            <a:pPr eaLnBrk="1" hangingPunct="1">
              <a:buFont typeface="Wingdings" panose="05000000000000000000" pitchFamily="2" charset="2"/>
              <a:buChar char="Ø"/>
            </a:pPr>
            <a:endParaRPr lang="en-US" kern="0" dirty="0" smtClean="0"/>
          </a:p>
        </p:txBody>
      </p:sp>
      <p:pic>
        <p:nvPicPr>
          <p:cNvPr id="5" name="Picture 4"/>
          <p:cNvPicPr>
            <a:picLocks noChangeAspect="1"/>
          </p:cNvPicPr>
          <p:nvPr/>
        </p:nvPicPr>
        <p:blipFill>
          <a:blip r:embed="rId3"/>
          <a:stretch>
            <a:fillRect/>
          </a:stretch>
        </p:blipFill>
        <p:spPr>
          <a:xfrm>
            <a:off x="2881524" y="1752600"/>
            <a:ext cx="3380952" cy="3200000"/>
          </a:xfrm>
          <a:prstGeom prst="rect">
            <a:avLst/>
          </a:prstGeom>
        </p:spPr>
      </p:pic>
    </p:spTree>
    <p:extLst>
      <p:ext uri="{BB962C8B-B14F-4D97-AF65-F5344CB8AC3E}">
        <p14:creationId xmlns:p14="http://schemas.microsoft.com/office/powerpoint/2010/main" val="24467802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3076" name="Picture 4" descr="https://lh5.googleusercontent.com/3e-SR1ggBclGe_LUfGjaMa0bdbXORf9z6OQKW4kDHdxWoktHJOywQsOK6R8njDNPkYz3wXExROfQ-gDAWIWGpVvmf5ESmWvhN6ghTqgkQT7pgnOe-jrTK6DvhRXnlooYgcMROG9v-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762000"/>
            <a:ext cx="6564923"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51715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a:t>Imaging your </a:t>
            </a:r>
            <a:r>
              <a:rPr lang="en-US" dirty="0" err="1"/>
              <a:t>roboRIO</a:t>
            </a:r>
            <a:endParaRPr lang="en-US" dirty="0"/>
          </a:p>
        </p:txBody>
      </p:sp>
      <p:sp>
        <p:nvSpPr>
          <p:cNvPr id="17411" name="Content Placeholder 2"/>
          <p:cNvSpPr>
            <a:spLocks noGrp="1"/>
          </p:cNvSpPr>
          <p:nvPr>
            <p:ph idx="1"/>
          </p:nvPr>
        </p:nvSpPr>
        <p:spPr>
          <a:xfrm>
            <a:off x="914400" y="1828800"/>
            <a:ext cx="7391400" cy="1766497"/>
          </a:xfrm>
        </p:spPr>
        <p:txBody>
          <a:bodyPr/>
          <a:lstStyle/>
          <a:p>
            <a:pPr eaLnBrk="1" hangingPunct="1">
              <a:buFont typeface="Wingdings" panose="05000000000000000000" pitchFamily="2" charset="2"/>
              <a:buChar char="Ø"/>
            </a:pPr>
            <a:r>
              <a:rPr lang="en-US" dirty="0"/>
              <a:t>Before imaging your </a:t>
            </a:r>
            <a:r>
              <a:rPr lang="en-US" dirty="0" err="1"/>
              <a:t>roboRIO</a:t>
            </a:r>
            <a:r>
              <a:rPr lang="en-US" dirty="0"/>
              <a:t>, you must have completed installation of the </a:t>
            </a:r>
            <a:r>
              <a:rPr lang="en-US" dirty="0" err="1"/>
              <a:t>the</a:t>
            </a:r>
            <a:r>
              <a:rPr lang="en-US" dirty="0"/>
              <a:t> development environment and language updates for the appropriate programming language (</a:t>
            </a:r>
            <a:r>
              <a:rPr lang="en-US" dirty="0">
                <a:hlinkClick r:id="rId2"/>
              </a:rPr>
              <a:t>C++\Java</a:t>
            </a:r>
            <a:r>
              <a:rPr lang="en-US" dirty="0"/>
              <a:t>, </a:t>
            </a:r>
            <a:r>
              <a:rPr lang="en-US" dirty="0">
                <a:hlinkClick r:id="rId3"/>
              </a:rPr>
              <a:t>LabVIEW</a:t>
            </a:r>
            <a:r>
              <a:rPr lang="en-US" dirty="0"/>
              <a:t>) and the </a:t>
            </a:r>
            <a:r>
              <a:rPr lang="en-US" dirty="0">
                <a:hlinkClick r:id="rId4"/>
              </a:rPr>
              <a:t>FRC Update Suite</a:t>
            </a:r>
            <a:r>
              <a:rPr lang="en-US" dirty="0"/>
              <a:t>. You also must have the </a:t>
            </a:r>
            <a:r>
              <a:rPr lang="en-US" dirty="0" err="1"/>
              <a:t>roboRIO</a:t>
            </a:r>
            <a:r>
              <a:rPr lang="en-US" dirty="0"/>
              <a:t> power properly wired to the Power Distribution </a:t>
            </a:r>
            <a:r>
              <a:rPr lang="en-US" dirty="0" smtClean="0"/>
              <a:t>Panel. </a:t>
            </a:r>
            <a:endParaRPr lang="en-US" altLang="en-US"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a:t>Imaging your </a:t>
            </a:r>
            <a:r>
              <a:rPr lang="en-US" dirty="0" err="1"/>
              <a:t>roboRIO</a:t>
            </a:r>
            <a:endParaRPr lang="en-US" dirty="0"/>
          </a:p>
        </p:txBody>
      </p:sp>
      <p:sp>
        <p:nvSpPr>
          <p:cNvPr id="17411" name="Content Placeholder 2"/>
          <p:cNvSpPr>
            <a:spLocks noGrp="1"/>
          </p:cNvSpPr>
          <p:nvPr>
            <p:ph idx="1"/>
          </p:nvPr>
        </p:nvSpPr>
        <p:spPr>
          <a:xfrm>
            <a:off x="914400" y="1828800"/>
            <a:ext cx="7391400" cy="1766497"/>
          </a:xfrm>
        </p:spPr>
        <p:txBody>
          <a:bodyPr/>
          <a:lstStyle/>
          <a:p>
            <a:pPr eaLnBrk="1" hangingPunct="1">
              <a:buFont typeface="Wingdings" panose="05000000000000000000" pitchFamily="2" charset="2"/>
              <a:buChar char="Ø"/>
            </a:pPr>
            <a:r>
              <a:rPr lang="en-US" b="1" dirty="0"/>
              <a:t>Note: The </a:t>
            </a:r>
            <a:r>
              <a:rPr lang="en-US" b="1" dirty="0" err="1"/>
              <a:t>roboRIO</a:t>
            </a:r>
            <a:r>
              <a:rPr lang="en-US" b="1" dirty="0"/>
              <a:t> should only be imaged via the USB connection. It is not recommended to attempt imaging using the Ethernet connection.</a:t>
            </a:r>
            <a:endParaRPr lang="en-US" altLang="en-US"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1026" name="Picture 2" descr="https://s3.amazonaws.com/screensteps_live/images/Wpilib/144984/18/rendered/b207c803-a674-4806-bb8e-f3e9ccd9be47.png?AWSAccessKeyId=AKIAJRW37ULKKSXWY73Q&amp;Expires=1480209442&amp;Signature=gFuh2gCmD8E%2Bf0Ppl5Q4rjv1kso%3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86000" y="3886200"/>
            <a:ext cx="4391708" cy="1995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21059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err="1"/>
              <a:t>roboRIO</a:t>
            </a:r>
            <a:r>
              <a:rPr lang="en-US" dirty="0"/>
              <a:t> Imaging Tool</a:t>
            </a:r>
          </a:p>
        </p:txBody>
      </p:sp>
      <p:sp>
        <p:nvSpPr>
          <p:cNvPr id="17411" name="Content Placeholder 2"/>
          <p:cNvSpPr>
            <a:spLocks noGrp="1"/>
          </p:cNvSpPr>
          <p:nvPr>
            <p:ph idx="1"/>
          </p:nvPr>
        </p:nvSpPr>
        <p:spPr>
          <a:xfrm>
            <a:off x="838200" y="1828800"/>
            <a:ext cx="7467600" cy="1905000"/>
          </a:xfrm>
        </p:spPr>
        <p:txBody>
          <a:bodyPr/>
          <a:lstStyle/>
          <a:p>
            <a:pPr eaLnBrk="1" hangingPunct="1">
              <a:buFont typeface="Wingdings" panose="05000000000000000000" pitchFamily="2" charset="2"/>
              <a:buChar char="Ø"/>
            </a:pPr>
            <a:r>
              <a:rPr lang="en-US" dirty="0" smtClean="0"/>
              <a:t>A </a:t>
            </a:r>
            <a:r>
              <a:rPr lang="en-US" dirty="0"/>
              <a:t>desktop shortcut to the </a:t>
            </a:r>
            <a:r>
              <a:rPr lang="en-US" dirty="0" err="1"/>
              <a:t>roboRIO</a:t>
            </a:r>
            <a:r>
              <a:rPr lang="en-US" dirty="0"/>
              <a:t> Imaging Tool has been added, so it's much easier to find and use.</a:t>
            </a:r>
            <a:endParaRPr lang="en-US" altLang="en-US"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smtClean="0">
                <a:solidFill>
                  <a:schemeClr val="tx1"/>
                </a:solidFill>
              </a:rPr>
              <a:t>2017  </a:t>
            </a:r>
            <a:r>
              <a:rPr lang="en-US" altLang="en-US" sz="1400" dirty="0">
                <a:solidFill>
                  <a:schemeClr val="tx1"/>
                </a:solidFill>
              </a:rPr>
              <a:t>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1400" y="3760381"/>
            <a:ext cx="1600200" cy="2072054"/>
          </a:xfrm>
          <a:prstGeom prst="rect">
            <a:avLst/>
          </a:prstGeom>
        </p:spPr>
      </p:pic>
    </p:spTree>
    <p:extLst>
      <p:ext uri="{BB962C8B-B14F-4D97-AF65-F5344CB8AC3E}">
        <p14:creationId xmlns:p14="http://schemas.microsoft.com/office/powerpoint/2010/main" val="22665716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err="1"/>
              <a:t>roboRIO</a:t>
            </a:r>
            <a:r>
              <a:rPr lang="en-US" dirty="0"/>
              <a:t> Imaging Tool</a:t>
            </a:r>
          </a:p>
        </p:txBody>
      </p:sp>
      <p:sp>
        <p:nvSpPr>
          <p:cNvPr id="17411" name="Content Placeholder 2"/>
          <p:cNvSpPr>
            <a:spLocks noGrp="1"/>
          </p:cNvSpPr>
          <p:nvPr>
            <p:ph idx="1"/>
          </p:nvPr>
        </p:nvSpPr>
        <p:spPr>
          <a:xfrm>
            <a:off x="914400" y="1828800"/>
            <a:ext cx="7391400" cy="1766497"/>
          </a:xfrm>
        </p:spPr>
        <p:txBody>
          <a:bodyPr/>
          <a:lstStyle/>
          <a:p>
            <a:pPr eaLnBrk="1" hangingPunct="1">
              <a:buFont typeface="Wingdings" panose="05000000000000000000" pitchFamily="2" charset="2"/>
              <a:buChar char="Ø"/>
            </a:pPr>
            <a:r>
              <a:rPr lang="en-US" sz="2000" dirty="0"/>
              <a:t>After launching, the </a:t>
            </a:r>
            <a:r>
              <a:rPr lang="en-US" sz="2000" dirty="0" err="1"/>
              <a:t>roboRIO</a:t>
            </a:r>
            <a:r>
              <a:rPr lang="en-US" sz="2000" dirty="0"/>
              <a:t> Imaging Tool will scan for available </a:t>
            </a:r>
            <a:r>
              <a:rPr lang="en-US" sz="2000" dirty="0" err="1"/>
              <a:t>roboRIOs</a:t>
            </a:r>
            <a:r>
              <a:rPr lang="en-US" sz="2000" dirty="0"/>
              <a:t> and indicate any found in the top left box. The bottom left box will show the available image versions that may be loaded onto the </a:t>
            </a:r>
            <a:r>
              <a:rPr lang="en-US" sz="2000" dirty="0" err="1"/>
              <a:t>roboRIO</a:t>
            </a:r>
            <a:r>
              <a:rPr lang="en-US" sz="2000" dirty="0"/>
              <a:t>. The right hand column contains information and settings for the </a:t>
            </a:r>
            <a:r>
              <a:rPr lang="en-US" sz="2000" dirty="0" err="1"/>
              <a:t>roboRIO</a:t>
            </a:r>
            <a:r>
              <a:rPr lang="en-US" sz="2000" dirty="0"/>
              <a:t> selected in the top left pane.</a:t>
            </a:r>
            <a:endParaRPr lang="en-US" altLang="en-US" sz="2000"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4100" name="Picture 4" descr="https://s3.amazonaws.com/screensteps_live/images/Wpilib/144984/7/rendered/508d4fe9-2e1c-4ac2-a852-7fdeaeba25dd.png?AWSAccessKeyId=AKIAJRW37ULKKSXWY73Q&amp;Expires=1480209981&amp;Signature=e3R0Uh%2BhduTxKLSD3tlY5X53MRo%3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3962400"/>
            <a:ext cx="4006993"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095719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762000" y="633529"/>
            <a:ext cx="7772400" cy="1143000"/>
          </a:xfrm>
        </p:spPr>
        <p:txBody>
          <a:bodyPr/>
          <a:lstStyle/>
          <a:p>
            <a:r>
              <a:rPr lang="en-US" dirty="0"/>
              <a:t>Imaging the </a:t>
            </a:r>
            <a:r>
              <a:rPr lang="en-US" dirty="0" err="1"/>
              <a:t>roboRIO</a:t>
            </a:r>
            <a:endParaRPr lang="en-US" dirty="0"/>
          </a:p>
        </p:txBody>
      </p:sp>
      <p:sp>
        <p:nvSpPr>
          <p:cNvPr id="17411" name="Content Placeholder 2"/>
          <p:cNvSpPr>
            <a:spLocks noGrp="1"/>
          </p:cNvSpPr>
          <p:nvPr>
            <p:ph idx="1"/>
          </p:nvPr>
        </p:nvSpPr>
        <p:spPr>
          <a:xfrm>
            <a:off x="4673097" y="2133600"/>
            <a:ext cx="4394703" cy="1766497"/>
          </a:xfrm>
        </p:spPr>
        <p:txBody>
          <a:bodyPr/>
          <a:lstStyle/>
          <a:p>
            <a:pPr marL="457200" indent="-457200">
              <a:buFont typeface="+mj-lt"/>
              <a:buAutoNum type="arabicPeriod"/>
            </a:pPr>
            <a:r>
              <a:rPr lang="en-US" sz="2000" dirty="0" smtClean="0"/>
              <a:t>Make </a:t>
            </a:r>
            <a:r>
              <a:rPr lang="en-US" sz="2000" dirty="0"/>
              <a:t>sure the </a:t>
            </a:r>
            <a:r>
              <a:rPr lang="en-US" sz="2000" dirty="0" err="1"/>
              <a:t>roboRIO</a:t>
            </a:r>
            <a:r>
              <a:rPr lang="en-US" sz="2000" dirty="0"/>
              <a:t> is selected in the top left pane</a:t>
            </a:r>
          </a:p>
          <a:p>
            <a:pPr marL="457200" indent="-457200">
              <a:buFont typeface="+mj-lt"/>
              <a:buAutoNum type="arabicPeriod"/>
            </a:pPr>
            <a:r>
              <a:rPr lang="en-US" sz="2000" dirty="0" smtClean="0"/>
              <a:t>Enter </a:t>
            </a:r>
            <a:r>
              <a:rPr lang="en-US" sz="2000" dirty="0"/>
              <a:t>your team number in the box in the top right</a:t>
            </a:r>
          </a:p>
          <a:p>
            <a:pPr marL="457200" indent="-457200">
              <a:buFont typeface="+mj-lt"/>
              <a:buAutoNum type="arabicPeriod"/>
            </a:pPr>
            <a:r>
              <a:rPr lang="en-US" sz="2000" dirty="0" smtClean="0"/>
              <a:t>Make </a:t>
            </a:r>
            <a:r>
              <a:rPr lang="en-US" sz="2000" dirty="0"/>
              <a:t>sure the Disable RT Startup App box is unchecked in the bottom right</a:t>
            </a:r>
          </a:p>
          <a:p>
            <a:pPr marL="457200" indent="-457200">
              <a:buFont typeface="+mj-lt"/>
              <a:buAutoNum type="arabicPeriod"/>
            </a:pPr>
            <a:r>
              <a:rPr lang="en-US" sz="2000" dirty="0" smtClean="0"/>
              <a:t>Check </a:t>
            </a:r>
            <a:r>
              <a:rPr lang="en-US" sz="2000" dirty="0"/>
              <a:t>the box to Format Target and select the latest image version in the box.</a:t>
            </a:r>
          </a:p>
          <a:p>
            <a:pPr marL="457200" indent="-457200">
              <a:buFont typeface="+mj-lt"/>
              <a:buAutoNum type="arabicPeriod"/>
            </a:pPr>
            <a:r>
              <a:rPr lang="en-US" sz="2000" dirty="0" smtClean="0"/>
              <a:t>Click </a:t>
            </a:r>
            <a:r>
              <a:rPr lang="en-US" sz="2000" dirty="0"/>
              <a:t>Reformat to begin the imaging process.</a:t>
            </a:r>
          </a:p>
          <a:p>
            <a:pPr eaLnBrk="1" hangingPunct="1">
              <a:buFont typeface="Wingdings" panose="05000000000000000000" pitchFamily="2" charset="2"/>
              <a:buChar char="Ø"/>
            </a:pPr>
            <a:endParaRPr lang="en-US" altLang="en-US" sz="2000"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122" name="Picture 2" descr="https://s3.amazonaws.com/screensteps_live/images/Wpilib/144984/16/rendered/100f607b-46e5-44e4-ac94-68793345f595.png?AWSAccessKeyId=AKIAJRW37ULKKSXWY73Q&amp;Expires=1480210179&amp;Signature=9Lx5210wgvC7jMfupFJH8kdRQSQ%3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597" y="2133600"/>
            <a:ext cx="4515603" cy="259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092636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a:t>Imaging Complete</a:t>
            </a:r>
          </a:p>
        </p:txBody>
      </p:sp>
      <p:sp>
        <p:nvSpPr>
          <p:cNvPr id="17411" name="Content Placeholder 2"/>
          <p:cNvSpPr>
            <a:spLocks noGrp="1"/>
          </p:cNvSpPr>
          <p:nvPr>
            <p:ph idx="1"/>
          </p:nvPr>
        </p:nvSpPr>
        <p:spPr>
          <a:xfrm>
            <a:off x="914400" y="3886200"/>
            <a:ext cx="7391400" cy="1766497"/>
          </a:xfrm>
        </p:spPr>
        <p:txBody>
          <a:bodyPr/>
          <a:lstStyle/>
          <a:p>
            <a:pPr eaLnBrk="1" hangingPunct="1">
              <a:buFont typeface="Wingdings" panose="05000000000000000000" pitchFamily="2" charset="2"/>
              <a:buChar char="Ø"/>
            </a:pPr>
            <a:r>
              <a:rPr lang="en-US" sz="2000" dirty="0"/>
              <a:t>When the imaging completes you should see the dialog above. Click Ok, then click the Close button at the bottom right to close the imaging tool. </a:t>
            </a:r>
            <a:r>
              <a:rPr lang="en-US" sz="2000" b="1" dirty="0">
                <a:solidFill>
                  <a:srgbClr val="FF0000"/>
                </a:solidFill>
              </a:rPr>
              <a:t>Reboot the </a:t>
            </a:r>
            <a:r>
              <a:rPr lang="en-US" sz="2000" b="1" dirty="0" err="1">
                <a:solidFill>
                  <a:srgbClr val="FF0000"/>
                </a:solidFill>
              </a:rPr>
              <a:t>roboRIO</a:t>
            </a:r>
            <a:r>
              <a:rPr lang="en-US" sz="2000" b="1" dirty="0">
                <a:solidFill>
                  <a:srgbClr val="FF0000"/>
                </a:solidFill>
              </a:rPr>
              <a:t> using the Reset button to have the new team number take effect.</a:t>
            </a:r>
            <a:endParaRPr lang="en-US" altLang="en-US" sz="2000" dirty="0" smtClean="0">
              <a:solidFill>
                <a:srgbClr val="FF0000"/>
              </a:solidFill>
            </a:endParaRPr>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7170" name="Picture 2" descr="https://s3.amazonaws.com/screensteps_live/images/Wpilib/144984/7/rendered/c77ae106-441d-4811-b518-c72825ae5597.png?AWSAccessKeyId=AKIAJRW37ULKKSXWY73Q&amp;Expires=1480210406&amp;Signature=fF8gckK7WQ6KwTiwD2%2F8BnND46Y%3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5187" y="2005012"/>
            <a:ext cx="2333625" cy="1628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523566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Radio Configuration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1026" name="Picture 2" descr="https://s3.amazonaws.com/screensteps_live/images/Wpilib/144986/1/rendered/media_1356815341708.png?AWSAccessKeyId=AKIAJRW37ULKKSXWY73Q&amp;Expires=1480653312&amp;Signature=5WwOVFkD1yx5kLx0FFlynH84tkE%3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1187" y="2133600"/>
            <a:ext cx="5381625" cy="1609726"/>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p:cNvSpPr>
            <a:spLocks noGrp="1"/>
          </p:cNvSpPr>
          <p:nvPr>
            <p:ph idx="1"/>
          </p:nvPr>
        </p:nvSpPr>
        <p:spPr>
          <a:xfrm>
            <a:off x="1066800" y="4186551"/>
            <a:ext cx="7620000" cy="1766497"/>
          </a:xfrm>
        </p:spPr>
        <p:txBody>
          <a:bodyPr/>
          <a:lstStyle/>
          <a:p>
            <a:pPr marL="457200" indent="-457200">
              <a:buAutoNum type="arabicPeriod"/>
            </a:pPr>
            <a:r>
              <a:rPr lang="en-US" sz="2000" dirty="0" smtClean="0"/>
              <a:t>If </a:t>
            </a:r>
            <a:r>
              <a:rPr lang="en-US" sz="2000" dirty="0"/>
              <a:t>no </a:t>
            </a:r>
            <a:r>
              <a:rPr lang="en-US" sz="2000" dirty="0" err="1"/>
              <a:t>ethernet</a:t>
            </a:r>
            <a:r>
              <a:rPr lang="en-US" sz="2000" dirty="0"/>
              <a:t> interfaces are listed, click "Refresh" to re-scan </a:t>
            </a:r>
            <a:r>
              <a:rPr lang="en-US" sz="2000" dirty="0" smtClean="0"/>
              <a:t>for </a:t>
            </a:r>
            <a:r>
              <a:rPr lang="en-US" sz="2000" dirty="0"/>
              <a:t>available interfaces</a:t>
            </a:r>
          </a:p>
          <a:p>
            <a:pPr marL="457200" indent="-457200">
              <a:buAutoNum type="arabicPeriod" startAt="2"/>
            </a:pPr>
            <a:r>
              <a:rPr lang="en-US" sz="2000" dirty="0" smtClean="0"/>
              <a:t>Select </a:t>
            </a:r>
            <a:r>
              <a:rPr lang="en-US" sz="2000" dirty="0"/>
              <a:t>the interface you want to use from the drop-down </a:t>
            </a:r>
            <a:r>
              <a:rPr lang="en-US" sz="2000" dirty="0" smtClean="0"/>
              <a:t>list</a:t>
            </a:r>
            <a:endParaRPr lang="en-US" sz="2000" dirty="0"/>
          </a:p>
          <a:p>
            <a:pPr marL="0" indent="0">
              <a:buNone/>
            </a:pPr>
            <a:r>
              <a:rPr lang="en-US" sz="2000" dirty="0" smtClean="0"/>
              <a:t>3.   Click </a:t>
            </a:r>
            <a:r>
              <a:rPr lang="en-US" sz="2000" dirty="0"/>
              <a:t>"OK"</a:t>
            </a:r>
          </a:p>
          <a:p>
            <a:pPr eaLnBrk="1" hangingPunct="1">
              <a:buFont typeface="Wingdings" panose="05000000000000000000" pitchFamily="2" charset="2"/>
              <a:buChar char="Ø"/>
            </a:pPr>
            <a:endParaRPr lang="en-US" altLang="en-US" sz="2000" dirty="0" smtClean="0"/>
          </a:p>
        </p:txBody>
      </p:sp>
    </p:spTree>
    <p:extLst>
      <p:ext uri="{BB962C8B-B14F-4D97-AF65-F5344CB8AC3E}">
        <p14:creationId xmlns:p14="http://schemas.microsoft.com/office/powerpoint/2010/main" val="105536389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Radio Configuration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3" name="Rectangle 1"/>
          <p:cNvSpPr>
            <a:spLocks noGrp="1" noChangeArrowheads="1"/>
          </p:cNvSpPr>
          <p:nvPr>
            <p:ph idx="1"/>
          </p:nvPr>
        </p:nvSpPr>
        <p:spPr bwMode="auto">
          <a:xfrm>
            <a:off x="1070234" y="4092476"/>
            <a:ext cx="7387966"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1. Select which radio you are configuring using the drop-down list.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2. Select which operating mode you want to configure. For most cases,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the default selection of 2.4GHz Access Point will be sufficient. Note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that the 2.4GHz + 5GHz simultaneous AP mode is not supported by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the D-Link radios.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3. If located outside the USA, select the Country as well to program the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proper country specific restrictions </a:t>
            </a:r>
          </a:p>
        </p:txBody>
      </p:sp>
      <p:pic>
        <p:nvPicPr>
          <p:cNvPr id="7" name="Picture 6"/>
          <p:cNvPicPr>
            <a:picLocks noChangeAspect="1"/>
          </p:cNvPicPr>
          <p:nvPr/>
        </p:nvPicPr>
        <p:blipFill>
          <a:blip r:embed="rId2"/>
          <a:stretch>
            <a:fillRect/>
          </a:stretch>
        </p:blipFill>
        <p:spPr>
          <a:xfrm>
            <a:off x="2667000" y="1752600"/>
            <a:ext cx="3387182" cy="2667000"/>
          </a:xfrm>
          <a:prstGeom prst="rect">
            <a:avLst/>
          </a:prstGeom>
        </p:spPr>
      </p:pic>
    </p:spTree>
    <p:extLst>
      <p:ext uri="{BB962C8B-B14F-4D97-AF65-F5344CB8AC3E}">
        <p14:creationId xmlns:p14="http://schemas.microsoft.com/office/powerpoint/2010/main" val="32529497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Radio Configuration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4" name="Picture 3"/>
          <p:cNvPicPr>
            <a:picLocks noChangeAspect="1"/>
          </p:cNvPicPr>
          <p:nvPr/>
        </p:nvPicPr>
        <p:blipFill>
          <a:blip r:embed="rId2"/>
          <a:stretch>
            <a:fillRect/>
          </a:stretch>
        </p:blipFill>
        <p:spPr>
          <a:xfrm>
            <a:off x="1333905" y="2362200"/>
            <a:ext cx="6476190" cy="1180952"/>
          </a:xfrm>
          <a:prstGeom prst="rect">
            <a:avLst/>
          </a:prstGeom>
        </p:spPr>
      </p:pic>
      <p:sp>
        <p:nvSpPr>
          <p:cNvPr id="7" name="Content Placeholder 2"/>
          <p:cNvSpPr>
            <a:spLocks noGrp="1"/>
          </p:cNvSpPr>
          <p:nvPr>
            <p:ph idx="1"/>
          </p:nvPr>
        </p:nvSpPr>
        <p:spPr>
          <a:xfrm>
            <a:off x="1066800" y="3886200"/>
            <a:ext cx="7391400" cy="1766497"/>
          </a:xfrm>
        </p:spPr>
        <p:txBody>
          <a:bodyPr/>
          <a:lstStyle/>
          <a:p>
            <a:pPr eaLnBrk="1" hangingPunct="1">
              <a:buFont typeface="Wingdings" panose="05000000000000000000" pitchFamily="2" charset="2"/>
              <a:buChar char="Ø"/>
            </a:pPr>
            <a:r>
              <a:rPr lang="en-US" sz="2000" dirty="0" smtClean="0"/>
              <a:t>Follow </a:t>
            </a:r>
            <a:r>
              <a:rPr lang="en-US" sz="2000" dirty="0"/>
              <a:t>the on-screen instructions for preparing your wireless bridge, entering the settings the bridge will be configured with, and starting the configuration process.  These on-screen instructions update to match the bridge model and operating mode chosen.</a:t>
            </a:r>
            <a:endParaRPr lang="en-US" altLang="en-US" sz="2000" dirty="0" smtClean="0">
              <a:solidFill>
                <a:srgbClr val="FF0000"/>
              </a:solidFill>
            </a:endParaRPr>
          </a:p>
        </p:txBody>
      </p:sp>
    </p:spTree>
    <p:extLst>
      <p:ext uri="{BB962C8B-B14F-4D97-AF65-F5344CB8AC3E}">
        <p14:creationId xmlns:p14="http://schemas.microsoft.com/office/powerpoint/2010/main" val="161182718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Radio Configuration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905000" y="2209800"/>
            <a:ext cx="6080894" cy="2872178"/>
          </a:xfrm>
          <a:prstGeom prst="rect">
            <a:avLst/>
          </a:prstGeom>
        </p:spPr>
      </p:pic>
    </p:spTree>
    <p:extLst>
      <p:ext uri="{BB962C8B-B14F-4D97-AF65-F5344CB8AC3E}">
        <p14:creationId xmlns:p14="http://schemas.microsoft.com/office/powerpoint/2010/main" val="14715624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4"/>
          <p:cNvSpPr>
            <a:spLocks noGrp="1" noChangeArrowheads="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13315" name="Rectangle 2"/>
          <p:cNvSpPr>
            <a:spLocks noGrp="1" noChangeArrowheads="1"/>
          </p:cNvSpPr>
          <p:nvPr>
            <p:ph type="ctrTitle"/>
          </p:nvPr>
        </p:nvSpPr>
        <p:spPr/>
        <p:txBody>
          <a:bodyPr/>
          <a:lstStyle/>
          <a:p>
            <a:pPr eaLnBrk="1" hangingPunct="1"/>
            <a:r>
              <a:rPr lang="en-US" altLang="en-US" dirty="0" smtClean="0"/>
              <a:t>CSA Tech Talk</a:t>
            </a:r>
          </a:p>
        </p:txBody>
      </p:sp>
      <p:sp>
        <p:nvSpPr>
          <p:cNvPr id="13316" name="Rectangle 3"/>
          <p:cNvSpPr>
            <a:spLocks noGrp="1" noChangeArrowheads="1"/>
          </p:cNvSpPr>
          <p:nvPr>
            <p:ph type="subTitle" idx="1"/>
          </p:nvPr>
        </p:nvSpPr>
        <p:spPr/>
        <p:txBody>
          <a:bodyPr/>
          <a:lstStyle/>
          <a:p>
            <a:pPr eaLnBrk="1" hangingPunct="1"/>
            <a:r>
              <a:rPr lang="en-US" altLang="en-US" i="1" dirty="0" smtClean="0"/>
              <a:t>Presented by:</a:t>
            </a:r>
          </a:p>
          <a:p>
            <a:pPr eaLnBrk="1" hangingPunct="1"/>
            <a:r>
              <a:rPr lang="en-US" altLang="en-US" dirty="0" smtClean="0"/>
              <a:t>Todd Kruse, Team 3840</a:t>
            </a:r>
          </a:p>
          <a:p>
            <a:pPr eaLnBrk="1" hangingPunct="1"/>
            <a:r>
              <a:rPr lang="en-US" altLang="en-US" dirty="0"/>
              <a:t>Chris Roadfeldt, Team 4607</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7" name="Content Placeholder 2"/>
          <p:cNvSpPr>
            <a:spLocks noGrp="1"/>
          </p:cNvSpPr>
          <p:nvPr>
            <p:ph idx="1"/>
          </p:nvPr>
        </p:nvSpPr>
        <p:spPr>
          <a:xfrm>
            <a:off x="1066800" y="3886200"/>
            <a:ext cx="7391400" cy="1766497"/>
          </a:xfrm>
        </p:spPr>
        <p:txBody>
          <a:bodyPr/>
          <a:lstStyle/>
          <a:p>
            <a:pPr eaLnBrk="1" hangingPunct="1">
              <a:buFont typeface="Wingdings" panose="05000000000000000000" pitchFamily="2" charset="2"/>
              <a:buChar char="Ø"/>
            </a:pPr>
            <a:r>
              <a:rPr lang="en-US" sz="2000" dirty="0" smtClean="0"/>
              <a:t>Follow </a:t>
            </a:r>
            <a:r>
              <a:rPr lang="en-US" sz="2000" dirty="0"/>
              <a:t>the on-screen instructions for preparing your wireless bridge, entering the settings the bridge will be configured with, and starting the configuration process.  These on-screen instructions update to match the bridge model and operating mode chosen.</a:t>
            </a:r>
            <a:endParaRPr lang="en-US" altLang="en-US" sz="2000" dirty="0" smtClean="0">
              <a:solidFill>
                <a:srgbClr val="FF0000"/>
              </a:solidFill>
            </a:endParaRPr>
          </a:p>
        </p:txBody>
      </p:sp>
      <p:pic>
        <p:nvPicPr>
          <p:cNvPr id="3" name="Picture 2"/>
          <p:cNvPicPr>
            <a:picLocks noChangeAspect="1"/>
          </p:cNvPicPr>
          <p:nvPr/>
        </p:nvPicPr>
        <p:blipFill>
          <a:blip r:embed="rId2"/>
          <a:stretch>
            <a:fillRect/>
          </a:stretch>
        </p:blipFill>
        <p:spPr>
          <a:xfrm>
            <a:off x="419100" y="2209800"/>
            <a:ext cx="8305800" cy="1547419"/>
          </a:xfrm>
          <a:prstGeom prst="rect">
            <a:avLst/>
          </a:prstGeom>
        </p:spPr>
      </p:pic>
    </p:spTree>
    <p:extLst>
      <p:ext uri="{BB962C8B-B14F-4D97-AF65-F5344CB8AC3E}">
        <p14:creationId xmlns:p14="http://schemas.microsoft.com/office/powerpoint/2010/main" val="302002975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3"/>
          <a:stretch>
            <a:fillRect/>
          </a:stretch>
        </p:blipFill>
        <p:spPr>
          <a:xfrm>
            <a:off x="533400" y="2286000"/>
            <a:ext cx="1900989" cy="1828800"/>
          </a:xfrm>
          <a:prstGeom prst="rect">
            <a:avLst/>
          </a:prstGeom>
        </p:spPr>
      </p:pic>
      <p:pic>
        <p:nvPicPr>
          <p:cNvPr id="4" name="Picture 3"/>
          <p:cNvPicPr>
            <a:picLocks noChangeAspect="1"/>
          </p:cNvPicPr>
          <p:nvPr/>
        </p:nvPicPr>
        <p:blipFill>
          <a:blip r:embed="rId4"/>
          <a:stretch>
            <a:fillRect/>
          </a:stretch>
        </p:blipFill>
        <p:spPr>
          <a:xfrm>
            <a:off x="2590800" y="1905000"/>
            <a:ext cx="3762375" cy="3352800"/>
          </a:xfrm>
          <a:prstGeom prst="rect">
            <a:avLst/>
          </a:prstGeom>
        </p:spPr>
      </p:pic>
    </p:spTree>
    <p:extLst>
      <p:ext uri="{BB962C8B-B14F-4D97-AF65-F5344CB8AC3E}">
        <p14:creationId xmlns:p14="http://schemas.microsoft.com/office/powerpoint/2010/main" val="262070064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Message Console &amp; Log Files</a:t>
            </a:r>
            <a:endParaRPr lang="en-US" dirty="0"/>
          </a:p>
        </p:txBody>
      </p:sp>
      <p:sp>
        <p:nvSpPr>
          <p:cNvPr id="3" name="Footer Placeholder 2"/>
          <p:cNvSpPr>
            <a:spLocks noGrp="1"/>
          </p:cNvSpPr>
          <p:nvPr>
            <p:ph type="ftr" sz="quarter" idx="10"/>
          </p:nvPr>
        </p:nvSpPr>
        <p:spPr/>
        <p:txBody>
          <a:bodyPr/>
          <a:lstStyle/>
          <a:p>
            <a:pPr eaLnBrk="1" hangingPunct="1"/>
            <a:r>
              <a:rPr lang="en-US" altLang="en-US" dirty="0"/>
              <a:t>2017  MN </a:t>
            </a:r>
            <a:r>
              <a:rPr lang="en-US" altLang="en-US" i="1" dirty="0"/>
              <a:t>FIRST Jump Start</a:t>
            </a:r>
            <a:endParaRPr lang="en-US" altLang="en-US" dirty="0"/>
          </a:p>
        </p:txBody>
      </p:sp>
      <p:pic>
        <p:nvPicPr>
          <p:cNvPr id="4" name="Picture 3"/>
          <p:cNvPicPr>
            <a:picLocks noChangeAspect="1"/>
          </p:cNvPicPr>
          <p:nvPr/>
        </p:nvPicPr>
        <p:blipFill>
          <a:blip r:embed="rId2"/>
          <a:stretch>
            <a:fillRect/>
          </a:stretch>
        </p:blipFill>
        <p:spPr>
          <a:xfrm>
            <a:off x="4916" y="1981200"/>
            <a:ext cx="9144000" cy="3399835"/>
          </a:xfrm>
          <a:prstGeom prst="rect">
            <a:avLst/>
          </a:prstGeom>
        </p:spPr>
      </p:pic>
    </p:spTree>
    <p:extLst>
      <p:ext uri="{BB962C8B-B14F-4D97-AF65-F5344CB8AC3E}">
        <p14:creationId xmlns:p14="http://schemas.microsoft.com/office/powerpoint/2010/main" val="33166269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 – </a:t>
            </a:r>
            <a:r>
              <a:rPr lang="en-US" dirty="0" err="1" smtClean="0"/>
              <a:t>SmartDashboard</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200" y="5444963"/>
            <a:ext cx="3505200" cy="223826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4"/>
          <a:stretch>
            <a:fillRect/>
          </a:stretch>
        </p:blipFill>
        <p:spPr>
          <a:xfrm>
            <a:off x="1676401" y="1905000"/>
            <a:ext cx="5373474" cy="3962399"/>
          </a:xfrm>
          <a:prstGeom prst="rect">
            <a:avLst/>
          </a:prstGeom>
        </p:spPr>
      </p:pic>
    </p:spTree>
    <p:extLst>
      <p:ext uri="{BB962C8B-B14F-4D97-AF65-F5344CB8AC3E}">
        <p14:creationId xmlns:p14="http://schemas.microsoft.com/office/powerpoint/2010/main" val="69986565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Smart Dashboard – Live View</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2200" y="5275389"/>
            <a:ext cx="3505200" cy="223826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2133601" y="1855520"/>
            <a:ext cx="4100900" cy="3935680"/>
          </a:xfrm>
          <a:prstGeom prst="rect">
            <a:avLst/>
          </a:prstGeom>
        </p:spPr>
      </p:pic>
    </p:spTree>
    <p:extLst>
      <p:ext uri="{BB962C8B-B14F-4D97-AF65-F5344CB8AC3E}">
        <p14:creationId xmlns:p14="http://schemas.microsoft.com/office/powerpoint/2010/main" val="180332366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 – Shuffleboard</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05000"/>
            <a:ext cx="7848600" cy="3796835"/>
          </a:xfrm>
          <a:prstGeom prst="rect">
            <a:avLst/>
          </a:prstGeom>
        </p:spPr>
      </p:pic>
    </p:spTree>
    <p:extLst>
      <p:ext uri="{BB962C8B-B14F-4D97-AF65-F5344CB8AC3E}">
        <p14:creationId xmlns:p14="http://schemas.microsoft.com/office/powerpoint/2010/main" val="185565125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 – Shuffleboard</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3"/>
          <a:stretch>
            <a:fillRect/>
          </a:stretch>
        </p:blipFill>
        <p:spPr>
          <a:xfrm>
            <a:off x="0" y="152400"/>
            <a:ext cx="9144000" cy="5510478"/>
          </a:xfrm>
          <a:prstGeom prst="rect">
            <a:avLst/>
          </a:prstGeom>
        </p:spPr>
      </p:pic>
    </p:spTree>
    <p:extLst>
      <p:ext uri="{BB962C8B-B14F-4D97-AF65-F5344CB8AC3E}">
        <p14:creationId xmlns:p14="http://schemas.microsoft.com/office/powerpoint/2010/main" val="344378370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295400" y="1981200"/>
            <a:ext cx="1860388" cy="3505200"/>
          </a:xfrm>
          <a:prstGeom prst="rect">
            <a:avLst/>
          </a:prstGeom>
        </p:spPr>
      </p:pic>
      <p:sp>
        <p:nvSpPr>
          <p:cNvPr id="3" name="TextBox 2"/>
          <p:cNvSpPr txBox="1"/>
          <p:nvPr/>
        </p:nvSpPr>
        <p:spPr>
          <a:xfrm>
            <a:off x="3733800" y="2514600"/>
            <a:ext cx="4876800" cy="2123658"/>
          </a:xfrm>
          <a:prstGeom prst="rect">
            <a:avLst/>
          </a:prstGeom>
          <a:noFill/>
        </p:spPr>
        <p:txBody>
          <a:bodyPr wrap="square" rtlCol="0">
            <a:spAutoFit/>
          </a:bodyPr>
          <a:lstStyle/>
          <a:p>
            <a:r>
              <a:rPr lang="en-US" b="1" dirty="0">
                <a:solidFill>
                  <a:schemeClr val="tx1"/>
                </a:solidFill>
              </a:rPr>
              <a:t>Power</a:t>
            </a:r>
          </a:p>
          <a:p>
            <a:r>
              <a:rPr lang="en-US" dirty="0">
                <a:solidFill>
                  <a:schemeClr val="tx1"/>
                </a:solidFill>
              </a:rPr>
              <a:t>• Green - Power is good</a:t>
            </a:r>
          </a:p>
          <a:p>
            <a:r>
              <a:rPr lang="en-US" dirty="0">
                <a:solidFill>
                  <a:schemeClr val="tx1"/>
                </a:solidFill>
              </a:rPr>
              <a:t>• Amber - Brownout protection </a:t>
            </a:r>
            <a:endParaRPr lang="en-US" dirty="0" smtClean="0">
              <a:solidFill>
                <a:schemeClr val="tx1"/>
              </a:solidFill>
            </a:endParaRPr>
          </a:p>
          <a:p>
            <a:r>
              <a:rPr lang="en-US" dirty="0">
                <a:solidFill>
                  <a:schemeClr val="tx1"/>
                </a:solidFill>
              </a:rPr>
              <a:t> </a:t>
            </a:r>
            <a:r>
              <a:rPr lang="en-US" dirty="0" smtClean="0">
                <a:solidFill>
                  <a:schemeClr val="tx1"/>
                </a:solidFill>
              </a:rPr>
              <a:t>  tripped</a:t>
            </a:r>
            <a:r>
              <a:rPr lang="en-US" dirty="0">
                <a:solidFill>
                  <a:schemeClr val="tx1"/>
                </a:solidFill>
              </a:rPr>
              <a:t>, outputs disabled</a:t>
            </a:r>
          </a:p>
          <a:p>
            <a:r>
              <a:rPr lang="en-US" dirty="0">
                <a:solidFill>
                  <a:schemeClr val="tx1"/>
                </a:solidFill>
              </a:rPr>
              <a:t>• Red - Power fault, check user rails </a:t>
            </a:r>
            <a:endParaRPr lang="en-US" dirty="0" smtClean="0">
              <a:solidFill>
                <a:schemeClr val="tx1"/>
              </a:solidFill>
            </a:endParaRPr>
          </a:p>
          <a:p>
            <a:r>
              <a:rPr lang="en-US" dirty="0">
                <a:solidFill>
                  <a:schemeClr val="tx1"/>
                </a:solidFill>
              </a:rPr>
              <a:t> </a:t>
            </a:r>
            <a:r>
              <a:rPr lang="en-US" dirty="0" smtClean="0">
                <a:solidFill>
                  <a:schemeClr val="tx1"/>
                </a:solidFill>
              </a:rPr>
              <a:t>  for </a:t>
            </a:r>
            <a:r>
              <a:rPr lang="en-US" dirty="0">
                <a:solidFill>
                  <a:schemeClr val="tx1"/>
                </a:solidFill>
              </a:rPr>
              <a:t>short </a:t>
            </a:r>
            <a:r>
              <a:rPr lang="en-US" dirty="0" smtClean="0">
                <a:solidFill>
                  <a:schemeClr val="tx1"/>
                </a:solidFill>
              </a:rPr>
              <a:t>circuit</a:t>
            </a:r>
            <a:endParaRPr lang="en-US" dirty="0">
              <a:solidFill>
                <a:schemeClr val="tx1"/>
              </a:solidFill>
            </a:endParaRPr>
          </a:p>
        </p:txBody>
      </p:sp>
      <p:pic>
        <p:nvPicPr>
          <p:cNvPr id="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926645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219200" y="1981200"/>
            <a:ext cx="1860388" cy="3505200"/>
          </a:xfrm>
          <a:prstGeom prst="rect">
            <a:avLst/>
          </a:prstGeom>
        </p:spPr>
      </p:pic>
      <p:sp>
        <p:nvSpPr>
          <p:cNvPr id="3" name="TextBox 2"/>
          <p:cNvSpPr txBox="1"/>
          <p:nvPr/>
        </p:nvSpPr>
        <p:spPr>
          <a:xfrm>
            <a:off x="3200400" y="1981200"/>
            <a:ext cx="5638800" cy="4154984"/>
          </a:xfrm>
          <a:prstGeom prst="rect">
            <a:avLst/>
          </a:prstGeom>
          <a:noFill/>
        </p:spPr>
        <p:txBody>
          <a:bodyPr wrap="square" rtlCol="0">
            <a:spAutoFit/>
          </a:bodyPr>
          <a:lstStyle/>
          <a:p>
            <a:r>
              <a:rPr lang="en-US" b="1" dirty="0" smtClean="0">
                <a:solidFill>
                  <a:schemeClr val="tx1"/>
                </a:solidFill>
              </a:rPr>
              <a:t>Status</a:t>
            </a:r>
          </a:p>
          <a:p>
            <a:r>
              <a:rPr lang="en-US" dirty="0">
                <a:solidFill>
                  <a:schemeClr val="tx1"/>
                </a:solidFill>
              </a:rPr>
              <a:t>• On while the controller is booting, then </a:t>
            </a:r>
            <a:endParaRPr lang="en-US" dirty="0" smtClean="0">
              <a:solidFill>
                <a:schemeClr val="tx1"/>
              </a:solidFill>
            </a:endParaRPr>
          </a:p>
          <a:p>
            <a:r>
              <a:rPr lang="en-US" dirty="0">
                <a:solidFill>
                  <a:schemeClr val="tx1"/>
                </a:solidFill>
              </a:rPr>
              <a:t> </a:t>
            </a:r>
            <a:r>
              <a:rPr lang="en-US" dirty="0" smtClean="0">
                <a:solidFill>
                  <a:schemeClr val="tx1"/>
                </a:solidFill>
              </a:rPr>
              <a:t>  should </a:t>
            </a:r>
            <a:r>
              <a:rPr lang="en-US" dirty="0">
                <a:solidFill>
                  <a:schemeClr val="tx1"/>
                </a:solidFill>
              </a:rPr>
              <a:t>turn off</a:t>
            </a:r>
          </a:p>
          <a:p>
            <a:r>
              <a:rPr lang="en-US" dirty="0">
                <a:solidFill>
                  <a:schemeClr val="tx1"/>
                </a:solidFill>
              </a:rPr>
              <a:t>• 2 blinks - Software error, reimage </a:t>
            </a:r>
            <a:endParaRPr lang="en-US" dirty="0" smtClean="0">
              <a:solidFill>
                <a:schemeClr val="tx1"/>
              </a:solidFill>
            </a:endParaRPr>
          </a:p>
          <a:p>
            <a:r>
              <a:rPr lang="en-US" dirty="0">
                <a:solidFill>
                  <a:schemeClr val="tx1"/>
                </a:solidFill>
              </a:rPr>
              <a:t> </a:t>
            </a:r>
            <a:r>
              <a:rPr lang="en-US" dirty="0" smtClean="0">
                <a:solidFill>
                  <a:schemeClr val="tx1"/>
                </a:solidFill>
              </a:rPr>
              <a:t> </a:t>
            </a:r>
            <a:r>
              <a:rPr lang="en-US" dirty="0" err="1" smtClean="0">
                <a:solidFill>
                  <a:schemeClr val="tx1"/>
                </a:solidFill>
              </a:rPr>
              <a:t>roboRIO</a:t>
            </a:r>
            <a:endParaRPr lang="en-US" dirty="0">
              <a:solidFill>
                <a:schemeClr val="tx1"/>
              </a:solidFill>
            </a:endParaRPr>
          </a:p>
          <a:p>
            <a:r>
              <a:rPr lang="en-US" dirty="0">
                <a:solidFill>
                  <a:schemeClr val="tx1"/>
                </a:solidFill>
              </a:rPr>
              <a:t>• 3 blinks - Safe Mode, restart </a:t>
            </a:r>
            <a:r>
              <a:rPr lang="en-US" dirty="0" err="1">
                <a:solidFill>
                  <a:schemeClr val="tx1"/>
                </a:solidFill>
              </a:rPr>
              <a:t>roboRIO</a:t>
            </a:r>
            <a:r>
              <a:rPr lang="en-US" dirty="0">
                <a:solidFill>
                  <a:schemeClr val="tx1"/>
                </a:solidFill>
              </a:rPr>
              <a:t>, </a:t>
            </a:r>
            <a:endParaRPr lang="en-US" dirty="0" smtClean="0">
              <a:solidFill>
                <a:schemeClr val="tx1"/>
              </a:solidFill>
            </a:endParaRPr>
          </a:p>
          <a:p>
            <a:r>
              <a:rPr lang="en-US" dirty="0">
                <a:solidFill>
                  <a:schemeClr val="tx1"/>
                </a:solidFill>
              </a:rPr>
              <a:t> </a:t>
            </a:r>
            <a:r>
              <a:rPr lang="en-US" dirty="0" smtClean="0">
                <a:solidFill>
                  <a:schemeClr val="tx1"/>
                </a:solidFill>
              </a:rPr>
              <a:t>  reimage </a:t>
            </a:r>
            <a:r>
              <a:rPr lang="en-US" dirty="0">
                <a:solidFill>
                  <a:schemeClr val="tx1"/>
                </a:solidFill>
              </a:rPr>
              <a:t>if not resolved</a:t>
            </a:r>
          </a:p>
          <a:p>
            <a:r>
              <a:rPr lang="en-US" dirty="0">
                <a:solidFill>
                  <a:schemeClr val="tx1"/>
                </a:solidFill>
              </a:rPr>
              <a:t>• 4 blinks - Software crashed twice without </a:t>
            </a:r>
            <a:endParaRPr lang="en-US" dirty="0" smtClean="0">
              <a:solidFill>
                <a:schemeClr val="tx1"/>
              </a:solidFill>
            </a:endParaRPr>
          </a:p>
          <a:p>
            <a:r>
              <a:rPr lang="en-US" dirty="0">
                <a:solidFill>
                  <a:schemeClr val="tx1"/>
                </a:solidFill>
              </a:rPr>
              <a:t> </a:t>
            </a:r>
            <a:r>
              <a:rPr lang="en-US" dirty="0" smtClean="0">
                <a:solidFill>
                  <a:schemeClr val="tx1"/>
                </a:solidFill>
              </a:rPr>
              <a:t>  rebooting</a:t>
            </a:r>
            <a:r>
              <a:rPr lang="en-US" dirty="0">
                <a:solidFill>
                  <a:schemeClr val="tx1"/>
                </a:solidFill>
              </a:rPr>
              <a:t>, reboot </a:t>
            </a:r>
            <a:r>
              <a:rPr lang="en-US" dirty="0" err="1">
                <a:solidFill>
                  <a:schemeClr val="tx1"/>
                </a:solidFill>
              </a:rPr>
              <a:t>roboRIO</a:t>
            </a:r>
            <a:r>
              <a:rPr lang="en-US" dirty="0">
                <a:solidFill>
                  <a:schemeClr val="tx1"/>
                </a:solidFill>
              </a:rPr>
              <a:t>, reimage if </a:t>
            </a:r>
            <a:endParaRPr lang="en-US" dirty="0" smtClean="0">
              <a:solidFill>
                <a:schemeClr val="tx1"/>
              </a:solidFill>
            </a:endParaRPr>
          </a:p>
          <a:p>
            <a:r>
              <a:rPr lang="en-US" dirty="0">
                <a:solidFill>
                  <a:schemeClr val="tx1"/>
                </a:solidFill>
              </a:rPr>
              <a:t> </a:t>
            </a:r>
            <a:r>
              <a:rPr lang="en-US" dirty="0" smtClean="0">
                <a:solidFill>
                  <a:schemeClr val="tx1"/>
                </a:solidFill>
              </a:rPr>
              <a:t>  not </a:t>
            </a:r>
            <a:r>
              <a:rPr lang="en-US" dirty="0">
                <a:solidFill>
                  <a:schemeClr val="tx1"/>
                </a:solidFill>
              </a:rPr>
              <a:t>resolved</a:t>
            </a:r>
          </a:p>
          <a:p>
            <a:r>
              <a:rPr lang="en-US" dirty="0">
                <a:solidFill>
                  <a:schemeClr val="tx1"/>
                </a:solidFill>
              </a:rPr>
              <a:t>• Constant flash or stays solid on </a:t>
            </a:r>
            <a:r>
              <a:rPr lang="en-US" dirty="0" smtClean="0">
                <a:solidFill>
                  <a:schemeClr val="tx1"/>
                </a:solidFill>
              </a:rPr>
              <a:t>– </a:t>
            </a:r>
          </a:p>
          <a:p>
            <a:r>
              <a:rPr lang="en-US" dirty="0">
                <a:solidFill>
                  <a:schemeClr val="tx1"/>
                </a:solidFill>
              </a:rPr>
              <a:t> </a:t>
            </a:r>
            <a:r>
              <a:rPr lang="en-US" dirty="0" smtClean="0">
                <a:solidFill>
                  <a:schemeClr val="tx1"/>
                </a:solidFill>
              </a:rPr>
              <a:t>  Unrecoverable </a:t>
            </a:r>
            <a:r>
              <a:rPr lang="en-US" dirty="0">
                <a:solidFill>
                  <a:schemeClr val="tx1"/>
                </a:solidFill>
              </a:rPr>
              <a:t>error</a:t>
            </a:r>
          </a:p>
        </p:txBody>
      </p:sp>
    </p:spTree>
    <p:extLst>
      <p:ext uri="{BB962C8B-B14F-4D97-AF65-F5344CB8AC3E}">
        <p14:creationId xmlns:p14="http://schemas.microsoft.com/office/powerpoint/2010/main" val="115945593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219200" y="1981200"/>
            <a:ext cx="1860388" cy="3505200"/>
          </a:xfrm>
          <a:prstGeom prst="rect">
            <a:avLst/>
          </a:prstGeom>
        </p:spPr>
      </p:pic>
      <p:sp>
        <p:nvSpPr>
          <p:cNvPr id="3" name="TextBox 2"/>
          <p:cNvSpPr txBox="1"/>
          <p:nvPr/>
        </p:nvSpPr>
        <p:spPr>
          <a:xfrm>
            <a:off x="3200400" y="1981200"/>
            <a:ext cx="5791200" cy="2123658"/>
          </a:xfrm>
          <a:prstGeom prst="rect">
            <a:avLst/>
          </a:prstGeom>
          <a:noFill/>
        </p:spPr>
        <p:txBody>
          <a:bodyPr wrap="square" rtlCol="0">
            <a:spAutoFit/>
          </a:bodyPr>
          <a:lstStyle/>
          <a:p>
            <a:r>
              <a:rPr lang="en-US" b="1" dirty="0" err="1">
                <a:solidFill>
                  <a:schemeClr val="tx1"/>
                </a:solidFill>
              </a:rPr>
              <a:t>Comm</a:t>
            </a:r>
            <a:endParaRPr lang="en-US" b="1" dirty="0">
              <a:solidFill>
                <a:schemeClr val="tx1"/>
              </a:solidFill>
            </a:endParaRPr>
          </a:p>
          <a:p>
            <a:r>
              <a:rPr lang="en-US" dirty="0">
                <a:solidFill>
                  <a:schemeClr val="tx1"/>
                </a:solidFill>
              </a:rPr>
              <a:t>• Off - No Communication</a:t>
            </a:r>
          </a:p>
          <a:p>
            <a:r>
              <a:rPr lang="en-US" dirty="0">
                <a:solidFill>
                  <a:schemeClr val="tx1"/>
                </a:solidFill>
              </a:rPr>
              <a:t>• Red Solid - Communication with DS, but </a:t>
            </a:r>
            <a:endParaRPr lang="en-US" dirty="0" smtClean="0">
              <a:solidFill>
                <a:schemeClr val="tx1"/>
              </a:solidFill>
            </a:endParaRPr>
          </a:p>
          <a:p>
            <a:r>
              <a:rPr lang="en-US" dirty="0">
                <a:solidFill>
                  <a:schemeClr val="tx1"/>
                </a:solidFill>
              </a:rPr>
              <a:t> </a:t>
            </a:r>
            <a:r>
              <a:rPr lang="en-US" dirty="0" smtClean="0">
                <a:solidFill>
                  <a:schemeClr val="tx1"/>
                </a:solidFill>
              </a:rPr>
              <a:t>  no </a:t>
            </a:r>
            <a:r>
              <a:rPr lang="en-US" dirty="0">
                <a:solidFill>
                  <a:schemeClr val="tx1"/>
                </a:solidFill>
              </a:rPr>
              <a:t>user code</a:t>
            </a:r>
          </a:p>
          <a:p>
            <a:r>
              <a:rPr lang="en-US" dirty="0">
                <a:solidFill>
                  <a:schemeClr val="tx1"/>
                </a:solidFill>
              </a:rPr>
              <a:t>• Red Blinking - E-stop</a:t>
            </a:r>
          </a:p>
          <a:p>
            <a:r>
              <a:rPr lang="en-US" dirty="0">
                <a:solidFill>
                  <a:schemeClr val="tx1"/>
                </a:solidFill>
              </a:rPr>
              <a:t>• Green Solid - Good communication with DS</a:t>
            </a:r>
          </a:p>
        </p:txBody>
      </p:sp>
      <p:pic>
        <p:nvPicPr>
          <p:cNvPr id="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87859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en-US" altLang="en-US" smtClean="0"/>
              <a:t>Questions Answered</a:t>
            </a:r>
          </a:p>
        </p:txBody>
      </p:sp>
      <p:sp>
        <p:nvSpPr>
          <p:cNvPr id="14339" name="Content Placeholder 2"/>
          <p:cNvSpPr>
            <a:spLocks noGrp="1"/>
          </p:cNvSpPr>
          <p:nvPr>
            <p:ph idx="1"/>
          </p:nvPr>
        </p:nvSpPr>
        <p:spPr/>
        <p:txBody>
          <a:bodyPr/>
          <a:lstStyle/>
          <a:p>
            <a:pPr eaLnBrk="1" hangingPunct="1">
              <a:buFont typeface="Wingdings" panose="05000000000000000000" pitchFamily="2" charset="2"/>
              <a:buChar char="Ø"/>
            </a:pPr>
            <a:r>
              <a:rPr lang="en-US" altLang="en-US" sz="2200" dirty="0" smtClean="0"/>
              <a:t>Who Are We?</a:t>
            </a:r>
          </a:p>
          <a:p>
            <a:pPr eaLnBrk="1" hangingPunct="1">
              <a:buFont typeface="Wingdings" panose="05000000000000000000" pitchFamily="2" charset="2"/>
              <a:buChar char="Ø"/>
            </a:pPr>
            <a:r>
              <a:rPr lang="en-US" altLang="en-US" sz="2200" dirty="0" smtClean="0"/>
              <a:t>What is CSA</a:t>
            </a:r>
            <a:r>
              <a:rPr lang="en-US" altLang="en-US" sz="2200" dirty="0" smtClean="0"/>
              <a:t>?</a:t>
            </a:r>
          </a:p>
          <a:p>
            <a:pPr eaLnBrk="1" hangingPunct="1">
              <a:buFont typeface="Wingdings" panose="05000000000000000000" pitchFamily="2" charset="2"/>
              <a:buChar char="Ø"/>
            </a:pPr>
            <a:r>
              <a:rPr lang="en-US" altLang="en-US" sz="2200" dirty="0" smtClean="0"/>
              <a:t>When should you contact a CSA?</a:t>
            </a:r>
          </a:p>
          <a:p>
            <a:pPr eaLnBrk="1" hangingPunct="1">
              <a:buFont typeface="Wingdings" panose="05000000000000000000" pitchFamily="2" charset="2"/>
              <a:buChar char="Ø"/>
            </a:pPr>
            <a:r>
              <a:rPr lang="en-US" altLang="en-US" sz="2200" dirty="0" smtClean="0"/>
              <a:t>How can you contact a CSA?</a:t>
            </a:r>
            <a:endParaRPr lang="en-US" altLang="en-US" sz="2200" dirty="0" smtClean="0"/>
          </a:p>
          <a:p>
            <a:pPr eaLnBrk="1" hangingPunct="1">
              <a:buFont typeface="Wingdings" panose="05000000000000000000" pitchFamily="2" charset="2"/>
              <a:buChar char="Ø"/>
            </a:pPr>
            <a:r>
              <a:rPr lang="en-US" altLang="en-US" sz="2200" dirty="0" smtClean="0"/>
              <a:t>Firmware?</a:t>
            </a:r>
          </a:p>
          <a:p>
            <a:pPr lvl="1" eaLnBrk="1" hangingPunct="1">
              <a:buFont typeface="Wingdings" panose="05000000000000000000" pitchFamily="2" charset="2"/>
              <a:buChar char="Ø"/>
            </a:pPr>
            <a:r>
              <a:rPr lang="en-US" altLang="en-US" dirty="0" smtClean="0"/>
              <a:t>How to check versions</a:t>
            </a:r>
          </a:p>
          <a:p>
            <a:pPr lvl="1" eaLnBrk="1" hangingPunct="1">
              <a:buFont typeface="Wingdings" panose="05000000000000000000" pitchFamily="2" charset="2"/>
              <a:buChar char="Ø"/>
            </a:pPr>
            <a:r>
              <a:rPr lang="en-US" altLang="en-US" dirty="0" smtClean="0"/>
              <a:t>Loading firmware</a:t>
            </a:r>
          </a:p>
          <a:p>
            <a:pPr eaLnBrk="1" hangingPunct="1">
              <a:buFont typeface="Wingdings" panose="05000000000000000000" pitchFamily="2" charset="2"/>
              <a:buChar char="Ø"/>
            </a:pPr>
            <a:r>
              <a:rPr lang="en-US" altLang="en-US" sz="2200" dirty="0"/>
              <a:t>How setup the </a:t>
            </a:r>
            <a:r>
              <a:rPr lang="en-US" altLang="en-US" sz="2200" dirty="0" err="1"/>
              <a:t>RobotRIO</a:t>
            </a:r>
            <a:endParaRPr lang="en-US" altLang="en-US" sz="2200" dirty="0"/>
          </a:p>
          <a:p>
            <a:pPr lvl="1" eaLnBrk="1" hangingPunct="1">
              <a:buFont typeface="Wingdings" panose="05000000000000000000" pitchFamily="2" charset="2"/>
              <a:buChar char="Ø"/>
            </a:pPr>
            <a:r>
              <a:rPr lang="en-US" altLang="en-US" dirty="0"/>
              <a:t>Imaging for </a:t>
            </a:r>
            <a:r>
              <a:rPr lang="en-US" altLang="en-US" dirty="0" err="1"/>
              <a:t>LabView</a:t>
            </a:r>
            <a:r>
              <a:rPr lang="en-US" altLang="en-US" dirty="0"/>
              <a:t>, Java, C</a:t>
            </a:r>
            <a:r>
              <a:rPr lang="en-US" altLang="en-US" dirty="0" smtClean="0"/>
              <a:t>++</a:t>
            </a:r>
          </a:p>
          <a:p>
            <a:pPr eaLnBrk="1" hangingPunct="1">
              <a:buFont typeface="Wingdings" panose="05000000000000000000" pitchFamily="2" charset="2"/>
              <a:buChar char="Ø"/>
            </a:pPr>
            <a:endParaRPr lang="en-US" altLang="en-US" dirty="0" smtClean="0"/>
          </a:p>
        </p:txBody>
      </p:sp>
      <p:sp>
        <p:nvSpPr>
          <p:cNvPr id="14340"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219200" y="1981200"/>
            <a:ext cx="1860388" cy="3505200"/>
          </a:xfrm>
          <a:prstGeom prst="rect">
            <a:avLst/>
          </a:prstGeom>
        </p:spPr>
      </p:pic>
      <p:sp>
        <p:nvSpPr>
          <p:cNvPr id="3" name="TextBox 2"/>
          <p:cNvSpPr txBox="1"/>
          <p:nvPr/>
        </p:nvSpPr>
        <p:spPr>
          <a:xfrm>
            <a:off x="3200400" y="1981200"/>
            <a:ext cx="5791200" cy="2123658"/>
          </a:xfrm>
          <a:prstGeom prst="rect">
            <a:avLst/>
          </a:prstGeom>
          <a:noFill/>
        </p:spPr>
        <p:txBody>
          <a:bodyPr wrap="square" rtlCol="0">
            <a:spAutoFit/>
          </a:bodyPr>
          <a:lstStyle/>
          <a:p>
            <a:r>
              <a:rPr lang="en-US" b="1" dirty="0">
                <a:solidFill>
                  <a:schemeClr val="tx1"/>
                </a:solidFill>
              </a:rPr>
              <a:t>Mode</a:t>
            </a:r>
          </a:p>
          <a:p>
            <a:r>
              <a:rPr lang="en-US" dirty="0">
                <a:solidFill>
                  <a:schemeClr val="tx1"/>
                </a:solidFill>
              </a:rPr>
              <a:t>• Off - Outputs disabled (robot in Disabled, </a:t>
            </a:r>
            <a:endParaRPr lang="en-US" dirty="0" smtClean="0">
              <a:solidFill>
                <a:schemeClr val="tx1"/>
              </a:solidFill>
            </a:endParaRPr>
          </a:p>
          <a:p>
            <a:r>
              <a:rPr lang="en-US" dirty="0">
                <a:solidFill>
                  <a:schemeClr val="tx1"/>
                </a:solidFill>
              </a:rPr>
              <a:t> </a:t>
            </a:r>
            <a:r>
              <a:rPr lang="en-US" dirty="0" smtClean="0">
                <a:solidFill>
                  <a:schemeClr val="tx1"/>
                </a:solidFill>
              </a:rPr>
              <a:t>  brown-out</a:t>
            </a:r>
            <a:r>
              <a:rPr lang="en-US" dirty="0">
                <a:solidFill>
                  <a:schemeClr val="tx1"/>
                </a:solidFill>
              </a:rPr>
              <a:t>, etc.)</a:t>
            </a:r>
          </a:p>
          <a:p>
            <a:r>
              <a:rPr lang="en-US" dirty="0">
                <a:solidFill>
                  <a:schemeClr val="tx1"/>
                </a:solidFill>
              </a:rPr>
              <a:t>• Amber/Orange - Autonomous Enabled</a:t>
            </a:r>
          </a:p>
          <a:p>
            <a:r>
              <a:rPr lang="en-US" dirty="0">
                <a:solidFill>
                  <a:schemeClr val="tx1"/>
                </a:solidFill>
              </a:rPr>
              <a:t>• Green - </a:t>
            </a:r>
            <a:r>
              <a:rPr lang="en-US" dirty="0" err="1">
                <a:solidFill>
                  <a:schemeClr val="tx1"/>
                </a:solidFill>
              </a:rPr>
              <a:t>Teleop</a:t>
            </a:r>
            <a:r>
              <a:rPr lang="en-US" dirty="0">
                <a:solidFill>
                  <a:schemeClr val="tx1"/>
                </a:solidFill>
              </a:rPr>
              <a:t> Enabled</a:t>
            </a:r>
          </a:p>
          <a:p>
            <a:r>
              <a:rPr lang="en-US" dirty="0">
                <a:solidFill>
                  <a:schemeClr val="tx1"/>
                </a:solidFill>
              </a:rPr>
              <a:t>• Red - Test Enabled</a:t>
            </a:r>
          </a:p>
        </p:txBody>
      </p:sp>
      <p:pic>
        <p:nvPicPr>
          <p:cNvPr id="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413651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 - PDP</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2125218" y="1746564"/>
            <a:ext cx="4893563" cy="4648200"/>
          </a:xfrm>
          <a:prstGeom prst="rect">
            <a:avLst/>
          </a:prstGeom>
        </p:spPr>
      </p:pic>
    </p:spTree>
    <p:extLst>
      <p:ext uri="{BB962C8B-B14F-4D97-AF65-F5344CB8AC3E}">
        <p14:creationId xmlns:p14="http://schemas.microsoft.com/office/powerpoint/2010/main" val="243119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 - VRM</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2590800" y="1752600"/>
            <a:ext cx="3603388" cy="3352801"/>
          </a:xfrm>
          <a:prstGeom prst="rect">
            <a:avLst/>
          </a:prstGeom>
        </p:spPr>
      </p:pic>
      <p:sp>
        <p:nvSpPr>
          <p:cNvPr id="3" name="TextBox 2"/>
          <p:cNvSpPr txBox="1"/>
          <p:nvPr/>
        </p:nvSpPr>
        <p:spPr>
          <a:xfrm>
            <a:off x="609600" y="5105401"/>
            <a:ext cx="8305800" cy="923330"/>
          </a:xfrm>
          <a:prstGeom prst="rect">
            <a:avLst/>
          </a:prstGeom>
          <a:noFill/>
        </p:spPr>
        <p:txBody>
          <a:bodyPr wrap="square" rtlCol="0">
            <a:spAutoFit/>
          </a:bodyPr>
          <a:lstStyle/>
          <a:p>
            <a:r>
              <a:rPr lang="en-US" sz="1800" dirty="0">
                <a:solidFill>
                  <a:schemeClr val="tx1"/>
                </a:solidFill>
              </a:rPr>
              <a:t>The status LEDs on the VRM indicate the state of the two power supplies. If the supply is </a:t>
            </a:r>
            <a:r>
              <a:rPr lang="en-US" sz="1800" dirty="0" smtClean="0">
                <a:solidFill>
                  <a:schemeClr val="tx1"/>
                </a:solidFill>
              </a:rPr>
              <a:t>functioning properly </a:t>
            </a:r>
            <a:r>
              <a:rPr lang="en-US" sz="1800" dirty="0">
                <a:solidFill>
                  <a:schemeClr val="tx1"/>
                </a:solidFill>
              </a:rPr>
              <a:t>the LED should be lit bright green. If the LED is not lit or is dim, the output may be shorted </a:t>
            </a:r>
            <a:r>
              <a:rPr lang="en-US" sz="1800" dirty="0" smtClean="0">
                <a:solidFill>
                  <a:schemeClr val="tx1"/>
                </a:solidFill>
              </a:rPr>
              <a:t>or drawing </a:t>
            </a:r>
            <a:r>
              <a:rPr lang="en-US" sz="1800" dirty="0">
                <a:solidFill>
                  <a:schemeClr val="tx1"/>
                </a:solidFill>
              </a:rPr>
              <a:t>too much current.</a:t>
            </a:r>
          </a:p>
        </p:txBody>
      </p:sp>
    </p:spTree>
    <p:extLst>
      <p:ext uri="{BB962C8B-B14F-4D97-AF65-F5344CB8AC3E}">
        <p14:creationId xmlns:p14="http://schemas.microsoft.com/office/powerpoint/2010/main" val="304072067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 - PCM</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0" y="5408441"/>
            <a:ext cx="3227717" cy="210973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2362200" y="1795166"/>
            <a:ext cx="4191000" cy="4668140"/>
          </a:xfrm>
          <a:prstGeom prst="rect">
            <a:avLst/>
          </a:prstGeom>
        </p:spPr>
      </p:pic>
    </p:spTree>
    <p:extLst>
      <p:ext uri="{BB962C8B-B14F-4D97-AF65-F5344CB8AC3E}">
        <p14:creationId xmlns:p14="http://schemas.microsoft.com/office/powerpoint/2010/main" val="427432234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Axis Camera Tool</a:t>
            </a:r>
            <a:endParaRPr lang="en-US" dirty="0"/>
          </a:p>
        </p:txBody>
      </p:sp>
      <p:sp>
        <p:nvSpPr>
          <p:cNvPr id="3" name="Content Placeholder 2"/>
          <p:cNvSpPr>
            <a:spLocks noGrp="1"/>
          </p:cNvSpPr>
          <p:nvPr>
            <p:ph idx="1"/>
          </p:nvPr>
        </p:nvSpPr>
        <p:spPr>
          <a:xfrm>
            <a:off x="914400" y="4897714"/>
            <a:ext cx="7772400" cy="1143000"/>
          </a:xfrm>
        </p:spPr>
        <p:txBody>
          <a:bodyPr/>
          <a:lstStyle/>
          <a:p>
            <a:r>
              <a:rPr lang="en-US" dirty="0"/>
              <a:t>The Setup Axis Camera utility is a LabVIEW program used to configure an Axis 206, M1011 or M1013 camera for use on the robot.</a:t>
            </a:r>
          </a:p>
        </p:txBody>
      </p:sp>
      <p:sp>
        <p:nvSpPr>
          <p:cNvPr id="4" name="Footer Placeholder 3"/>
          <p:cNvSpPr>
            <a:spLocks noGrp="1"/>
          </p:cNvSpPr>
          <p:nvPr>
            <p:ph type="ftr" sz="quarter" idx="10"/>
          </p:nvPr>
        </p:nvSpPr>
        <p:spPr/>
        <p:txBody>
          <a:bodyPr/>
          <a:lstStyle/>
          <a:p>
            <a:pPr eaLnBrk="1" hangingPunct="1"/>
            <a:r>
              <a:rPr lang="en-US" altLang="en-US" dirty="0"/>
              <a:t>2017  MN </a:t>
            </a:r>
            <a:r>
              <a:rPr lang="en-US" altLang="en-US" i="1" dirty="0"/>
              <a:t>FIRST Jump Start</a:t>
            </a:r>
            <a:endParaRPr lang="en-US" altLang="en-US" dirty="0"/>
          </a:p>
        </p:txBody>
      </p:sp>
      <p:pic>
        <p:nvPicPr>
          <p:cNvPr id="1026" name="Picture 2" descr="https://s3.amazonaws.com/screensteps_live/images/Wpilib/144981/1/rendered/C00E2884-D183-4396-8498-5A48BA8E36A3.png?AWSAccessKeyId=AKIAJRW37ULKKSXWY73Q&amp;Expires=1480774589&amp;Signature=yCXCcjK5zkx1w9sD5jfTSI1d%2F%2FA%3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400" y="1752600"/>
            <a:ext cx="5210175" cy="3145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877211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8153400" cy="1143000"/>
          </a:xfrm>
        </p:spPr>
        <p:txBody>
          <a:bodyPr/>
          <a:lstStyle/>
          <a:p>
            <a:r>
              <a:rPr lang="en-US" sz="3200" dirty="0"/>
              <a:t>Using the camera server on the </a:t>
            </a:r>
            <a:r>
              <a:rPr lang="en-US" sz="3200" dirty="0" err="1" smtClean="0"/>
              <a:t>roboRIO</a:t>
            </a:r>
            <a:endParaRPr lang="en-US" sz="3200" dirty="0"/>
          </a:p>
        </p:txBody>
      </p:sp>
      <p:sp>
        <p:nvSpPr>
          <p:cNvPr id="3" name="Content Placeholder 2"/>
          <p:cNvSpPr>
            <a:spLocks noGrp="1"/>
          </p:cNvSpPr>
          <p:nvPr>
            <p:ph idx="1"/>
          </p:nvPr>
        </p:nvSpPr>
        <p:spPr>
          <a:xfrm>
            <a:off x="990600" y="4572000"/>
            <a:ext cx="8001000" cy="1828800"/>
          </a:xfrm>
        </p:spPr>
        <p:txBody>
          <a:bodyPr/>
          <a:lstStyle/>
          <a:p>
            <a:r>
              <a:rPr lang="en-US" dirty="0"/>
              <a:t>The following program gets a </a:t>
            </a:r>
            <a:r>
              <a:rPr lang="en-US" dirty="0" err="1"/>
              <a:t>CameraServer</a:t>
            </a:r>
            <a:r>
              <a:rPr lang="en-US" dirty="0"/>
              <a:t> instance and starts automatic capture of a USB camera like the Microsoft LifeCam that is connected to the </a:t>
            </a:r>
            <a:r>
              <a:rPr lang="en-US" dirty="0" err="1"/>
              <a:t>roboRIO</a:t>
            </a:r>
            <a:r>
              <a:rPr lang="en-US" dirty="0"/>
              <a:t>. </a:t>
            </a:r>
            <a:endParaRPr lang="en-US" dirty="0" smtClean="0"/>
          </a:p>
        </p:txBody>
      </p:sp>
      <p:sp>
        <p:nvSpPr>
          <p:cNvPr id="4" name="Footer Placeholder 3"/>
          <p:cNvSpPr>
            <a:spLocks noGrp="1"/>
          </p:cNvSpPr>
          <p:nvPr>
            <p:ph type="ftr" sz="quarter" idx="10"/>
          </p:nvPr>
        </p:nvSpPr>
        <p:spPr/>
        <p:txBody>
          <a:bodyPr/>
          <a:lstStyle/>
          <a:p>
            <a:pPr eaLnBrk="1" hangingPunct="1"/>
            <a:r>
              <a:rPr lang="en-US" altLang="en-US" dirty="0"/>
              <a:t>2017  MN </a:t>
            </a:r>
            <a:r>
              <a:rPr lang="en-US" altLang="en-US" i="1" dirty="0"/>
              <a:t>FIRST Jump Start</a:t>
            </a:r>
            <a:endParaRPr lang="en-US" altLang="en-US" dirty="0"/>
          </a:p>
        </p:txBody>
      </p:sp>
      <p:pic>
        <p:nvPicPr>
          <p:cNvPr id="6" name="Picture 5"/>
          <p:cNvPicPr>
            <a:picLocks noChangeAspect="1"/>
          </p:cNvPicPr>
          <p:nvPr/>
        </p:nvPicPr>
        <p:blipFill>
          <a:blip r:embed="rId2"/>
          <a:stretch>
            <a:fillRect/>
          </a:stretch>
        </p:blipFill>
        <p:spPr>
          <a:xfrm>
            <a:off x="1905000" y="1797004"/>
            <a:ext cx="4724400" cy="2853351"/>
          </a:xfrm>
          <a:prstGeom prst="rect">
            <a:avLst/>
          </a:prstGeom>
        </p:spPr>
      </p:pic>
    </p:spTree>
    <p:extLst>
      <p:ext uri="{BB962C8B-B14F-4D97-AF65-F5344CB8AC3E}">
        <p14:creationId xmlns:p14="http://schemas.microsoft.com/office/powerpoint/2010/main" val="87861820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idx="4294967295"/>
          </p:nvPr>
        </p:nvSpPr>
        <p:spPr/>
        <p:txBody>
          <a:bodyPr/>
          <a:lstStyle/>
          <a:p>
            <a:r>
              <a:rPr lang="en-US" altLang="en-US" smtClean="0"/>
              <a:t>Tips and Good Practices: Reliability!</a:t>
            </a:r>
          </a:p>
        </p:txBody>
      </p:sp>
      <p:sp>
        <p:nvSpPr>
          <p:cNvPr id="60419" name="Rectangle 3"/>
          <p:cNvSpPr>
            <a:spLocks noGrp="1" noChangeArrowheads="1"/>
          </p:cNvSpPr>
          <p:nvPr>
            <p:ph type="body" idx="4294967295"/>
          </p:nvPr>
        </p:nvSpPr>
        <p:spPr/>
        <p:txBody>
          <a:bodyPr/>
          <a:lstStyle/>
          <a:p>
            <a:pPr>
              <a:buFont typeface="Wingdings" panose="05000000000000000000" pitchFamily="2" charset="2"/>
              <a:buChar char="Ø"/>
            </a:pPr>
            <a:r>
              <a:rPr lang="en-US" altLang="en-US" dirty="0" smtClean="0"/>
              <a:t>Most important consideration, bar none.</a:t>
            </a:r>
          </a:p>
          <a:p>
            <a:pPr lvl="1">
              <a:buFont typeface="Wingdings" panose="05000000000000000000" pitchFamily="2" charset="2"/>
              <a:buChar char="Ø"/>
            </a:pPr>
            <a:r>
              <a:rPr lang="en-US" altLang="en-US" dirty="0" smtClean="0"/>
              <a:t>Three most important parts of a robot are, famously, “controls, controls and controls.”</a:t>
            </a:r>
          </a:p>
          <a:p>
            <a:pPr>
              <a:buFont typeface="Wingdings" panose="05000000000000000000" pitchFamily="2" charset="2"/>
              <a:buChar char="Ø"/>
            </a:pPr>
            <a:r>
              <a:rPr lang="en-US" altLang="en-US" dirty="0" smtClean="0"/>
              <a:t>Good practices:</a:t>
            </a:r>
          </a:p>
          <a:p>
            <a:pPr lvl="1">
              <a:buFont typeface="Wingdings" panose="05000000000000000000" pitchFamily="2" charset="2"/>
              <a:buChar char="Ø"/>
            </a:pPr>
            <a:r>
              <a:rPr lang="en-US" altLang="en-US" dirty="0" smtClean="0"/>
              <a:t>Continuous to read weekly updates from FIRST </a:t>
            </a:r>
          </a:p>
          <a:p>
            <a:pPr lvl="1">
              <a:buFont typeface="Wingdings" panose="05000000000000000000" pitchFamily="2" charset="2"/>
              <a:buChar char="Ø"/>
            </a:pPr>
            <a:r>
              <a:rPr lang="en-US" altLang="en-US" dirty="0" smtClean="0"/>
              <a:t>Document IP Address and configuration settings</a:t>
            </a:r>
          </a:p>
          <a:p>
            <a:pPr lvl="1">
              <a:buFont typeface="Wingdings" panose="05000000000000000000" pitchFamily="2" charset="2"/>
              <a:buChar char="Ø"/>
            </a:pPr>
            <a:r>
              <a:rPr lang="en-US" altLang="en-US" dirty="0" smtClean="0"/>
              <a:t>Backup and store offline of main computer</a:t>
            </a:r>
          </a:p>
        </p:txBody>
      </p:sp>
      <p:sp>
        <p:nvSpPr>
          <p:cNvPr id="4" name="Footer Placeholder 3"/>
          <p:cNvSpPr>
            <a:spLocks noGrp="1"/>
          </p:cNvSpPr>
          <p:nvPr>
            <p:ph type="ftr" sz="quarter" idx="10"/>
          </p:nvPr>
        </p:nvSpPr>
        <p:spPr>
          <a:xfrm>
            <a:off x="0" y="6400800"/>
            <a:ext cx="9144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idx="4294967295"/>
          </p:nvPr>
        </p:nvSpPr>
        <p:spPr/>
        <p:txBody>
          <a:bodyPr/>
          <a:lstStyle/>
          <a:p>
            <a:r>
              <a:rPr lang="en-US" altLang="en-US" dirty="0" smtClean="0"/>
              <a:t>Resources</a:t>
            </a:r>
          </a:p>
        </p:txBody>
      </p:sp>
      <p:sp>
        <p:nvSpPr>
          <p:cNvPr id="64515" name="Rectangle 3"/>
          <p:cNvSpPr>
            <a:spLocks noGrp="1" noChangeArrowheads="1"/>
          </p:cNvSpPr>
          <p:nvPr>
            <p:ph type="body" idx="4294967295"/>
          </p:nvPr>
        </p:nvSpPr>
        <p:spPr>
          <a:xfrm>
            <a:off x="685800" y="1787305"/>
            <a:ext cx="7772400" cy="4114800"/>
          </a:xfrm>
        </p:spPr>
        <p:txBody>
          <a:bodyPr/>
          <a:lstStyle/>
          <a:p>
            <a:pPr>
              <a:lnSpc>
                <a:spcPct val="90000"/>
              </a:lnSpc>
              <a:buFont typeface="Wingdings" panose="05000000000000000000" pitchFamily="2" charset="2"/>
              <a:buChar char="Ø"/>
            </a:pPr>
            <a:r>
              <a:rPr lang="en-US" dirty="0" smtClean="0"/>
              <a:t>Getting </a:t>
            </a:r>
            <a:r>
              <a:rPr lang="en-US" dirty="0"/>
              <a:t>Started with the </a:t>
            </a:r>
            <a:r>
              <a:rPr lang="en-US" dirty="0" smtClean="0"/>
              <a:t>2017 </a:t>
            </a:r>
            <a:r>
              <a:rPr lang="en-US" dirty="0"/>
              <a:t>Control </a:t>
            </a:r>
            <a:r>
              <a:rPr lang="en-US" dirty="0" smtClean="0"/>
              <a:t>System</a:t>
            </a:r>
            <a:endParaRPr lang="en-US" altLang="en-US" dirty="0" smtClean="0"/>
          </a:p>
          <a:p>
            <a:pPr lvl="1">
              <a:lnSpc>
                <a:spcPct val="90000"/>
              </a:lnSpc>
              <a:buFont typeface="Wingdings" panose="05000000000000000000" pitchFamily="2" charset="2"/>
              <a:buChar char="Ø"/>
            </a:pPr>
            <a:r>
              <a:rPr lang="en-US" altLang="en-US" sz="1800" u="sng" dirty="0" smtClean="0">
                <a:solidFill>
                  <a:schemeClr val="bg1"/>
                </a:solidFill>
                <a:hlinkClick r:id="rId2"/>
              </a:rPr>
              <a:t>https</a:t>
            </a:r>
            <a:r>
              <a:rPr lang="en-US" altLang="en-US" sz="1800" u="sng" dirty="0">
                <a:solidFill>
                  <a:schemeClr val="bg1"/>
                </a:solidFill>
                <a:hlinkClick r:id="rId2"/>
              </a:rPr>
              <a:t>://</a:t>
            </a:r>
            <a:r>
              <a:rPr lang="en-US" altLang="en-US" sz="1800" u="sng" dirty="0" smtClean="0">
                <a:solidFill>
                  <a:schemeClr val="bg1"/>
                </a:solidFill>
                <a:hlinkClick r:id="rId2"/>
              </a:rPr>
              <a:t>wpilib.screenstepslive.com/s/4485/m/13503</a:t>
            </a:r>
            <a:endParaRPr lang="en-US" altLang="en-US" sz="1800" u="sng" dirty="0" smtClean="0">
              <a:solidFill>
                <a:schemeClr val="bg1"/>
              </a:solidFill>
            </a:endParaRPr>
          </a:p>
          <a:p>
            <a:pPr marL="457200" lvl="1" indent="0">
              <a:lnSpc>
                <a:spcPct val="90000"/>
              </a:lnSpc>
              <a:buNone/>
            </a:pPr>
            <a:endParaRPr lang="en-US" altLang="en-US" sz="1800" u="sng" dirty="0" smtClean="0">
              <a:solidFill>
                <a:schemeClr val="bg1"/>
              </a:solidFill>
            </a:endParaRPr>
          </a:p>
          <a:p>
            <a:pPr>
              <a:lnSpc>
                <a:spcPct val="90000"/>
              </a:lnSpc>
              <a:buFont typeface="Wingdings" panose="05000000000000000000" pitchFamily="2" charset="2"/>
              <a:buChar char="Ø"/>
            </a:pPr>
            <a:r>
              <a:rPr lang="en-US" sz="2400" b="1" dirty="0" smtClean="0">
                <a:latin typeface="+mj-lt"/>
              </a:rPr>
              <a:t>Configuring </a:t>
            </a:r>
            <a:r>
              <a:rPr lang="en-US" sz="2400" b="1" dirty="0">
                <a:latin typeface="+mj-lt"/>
              </a:rPr>
              <a:t>an Axis </a:t>
            </a:r>
            <a:r>
              <a:rPr lang="en-US" sz="2400" b="1" dirty="0" smtClean="0">
                <a:latin typeface="+mj-lt"/>
              </a:rPr>
              <a:t>Camera</a:t>
            </a:r>
            <a:endParaRPr lang="en-US" sz="2400" dirty="0" smtClean="0">
              <a:latin typeface="+mj-lt"/>
            </a:endParaRPr>
          </a:p>
          <a:p>
            <a:pPr lvl="1">
              <a:lnSpc>
                <a:spcPct val="90000"/>
              </a:lnSpc>
              <a:buFont typeface="Wingdings" panose="05000000000000000000" pitchFamily="2" charset="2"/>
              <a:buChar char="Ø"/>
            </a:pPr>
            <a:r>
              <a:rPr lang="en-US" altLang="en-US" sz="1800" u="sng" dirty="0" smtClean="0">
                <a:solidFill>
                  <a:schemeClr val="bg1"/>
                </a:solidFill>
                <a:hlinkClick r:id="rId3"/>
              </a:rPr>
              <a:t>https</a:t>
            </a:r>
            <a:r>
              <a:rPr lang="en-US" altLang="en-US" sz="1800" u="sng" dirty="0">
                <a:solidFill>
                  <a:schemeClr val="bg1"/>
                </a:solidFill>
                <a:hlinkClick r:id="rId3"/>
              </a:rPr>
              <a:t>://</a:t>
            </a:r>
            <a:r>
              <a:rPr lang="en-US" altLang="en-US" sz="1800" u="sng" dirty="0" smtClean="0">
                <a:solidFill>
                  <a:schemeClr val="bg1"/>
                </a:solidFill>
                <a:hlinkClick r:id="rId3"/>
              </a:rPr>
              <a:t>wpilib.screenstepslive.com/s/4485/m/24194/l/144985-configuring-an-axis-camera?id=144985-configuring-an-axis-camera</a:t>
            </a:r>
            <a:endParaRPr lang="en-US" altLang="en-US" sz="1800" u="sng" dirty="0" smtClean="0">
              <a:solidFill>
                <a:schemeClr val="bg1"/>
              </a:solidFill>
            </a:endParaRPr>
          </a:p>
          <a:p>
            <a:pPr marL="457200" lvl="1" indent="0">
              <a:lnSpc>
                <a:spcPct val="90000"/>
              </a:lnSpc>
              <a:buNone/>
            </a:pPr>
            <a:endParaRPr lang="en-US" altLang="en-US" sz="1800" u="sng" dirty="0">
              <a:solidFill>
                <a:schemeClr val="bg1"/>
              </a:solidFill>
            </a:endParaRPr>
          </a:p>
          <a:p>
            <a:pPr>
              <a:lnSpc>
                <a:spcPct val="90000"/>
              </a:lnSpc>
              <a:buFont typeface="Wingdings" panose="05000000000000000000" pitchFamily="2" charset="2"/>
              <a:buChar char="Ø"/>
            </a:pPr>
            <a:r>
              <a:rPr lang="en-US" sz="2400" dirty="0" smtClean="0">
                <a:latin typeface="+mj-lt"/>
              </a:rPr>
              <a:t>FRC </a:t>
            </a:r>
            <a:r>
              <a:rPr lang="en-US" sz="2400" dirty="0">
                <a:latin typeface="+mj-lt"/>
              </a:rPr>
              <a:t>Driver Station Powered by NI </a:t>
            </a:r>
            <a:r>
              <a:rPr lang="en-US" sz="2400" dirty="0" smtClean="0">
                <a:latin typeface="+mj-lt"/>
              </a:rPr>
              <a:t>LabVIEW</a:t>
            </a:r>
            <a:endParaRPr lang="en-US" altLang="en-US" sz="2400" dirty="0" smtClean="0">
              <a:latin typeface="+mj-lt"/>
            </a:endParaRPr>
          </a:p>
          <a:p>
            <a:pPr lvl="1">
              <a:lnSpc>
                <a:spcPct val="90000"/>
              </a:lnSpc>
              <a:buFont typeface="Wingdings" panose="05000000000000000000" pitchFamily="2" charset="2"/>
              <a:buChar char="Ø"/>
            </a:pPr>
            <a:r>
              <a:rPr lang="en-US" altLang="en-US" sz="1800" u="sng" dirty="0" smtClean="0">
                <a:solidFill>
                  <a:schemeClr val="bg1"/>
                </a:solidFill>
                <a:hlinkClick r:id="rId4"/>
              </a:rPr>
              <a:t>http://wpilib.screenstepslive.com/s/4485/m/24192/l/144976?data-resolve-url=true&amp;data-manual-id=24192</a:t>
            </a:r>
            <a:endParaRPr lang="en-US" altLang="en-US" dirty="0" smtClean="0"/>
          </a:p>
        </p:txBody>
      </p:sp>
      <p:sp>
        <p:nvSpPr>
          <p:cNvPr id="4" name="Footer Placeholder 3"/>
          <p:cNvSpPr>
            <a:spLocks noGrp="1"/>
          </p:cNvSpPr>
          <p:nvPr>
            <p:ph type="ftr" sz="quarter" idx="10"/>
          </p:nvPr>
        </p:nvSpPr>
        <p:spPr>
          <a:xfrm>
            <a:off x="0" y="6400800"/>
            <a:ext cx="9144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smtClean="0"/>
              <a:t>2008 </a:t>
            </a:r>
            <a:r>
              <a:rPr lang="en-US" i="1" smtClean="0"/>
              <a:t>FIRST</a:t>
            </a:r>
            <a:r>
              <a:rPr lang="en-US" smtClean="0"/>
              <a:t> Robotics Conference</a:t>
            </a:r>
            <a:endParaRPr lang="en-US"/>
          </a:p>
        </p:txBody>
      </p:sp>
      <p:pic>
        <p:nvPicPr>
          <p:cNvPr id="102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57942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50108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en-US" altLang="en-US" smtClean="0"/>
              <a:t>Questions Answered</a:t>
            </a:r>
          </a:p>
        </p:txBody>
      </p:sp>
      <p:sp>
        <p:nvSpPr>
          <p:cNvPr id="14339" name="Content Placeholder 2"/>
          <p:cNvSpPr>
            <a:spLocks noGrp="1"/>
          </p:cNvSpPr>
          <p:nvPr>
            <p:ph idx="1"/>
          </p:nvPr>
        </p:nvSpPr>
        <p:spPr/>
        <p:txBody>
          <a:bodyPr/>
          <a:lstStyle/>
          <a:p>
            <a:pPr eaLnBrk="1" hangingPunct="1">
              <a:buFont typeface="Wingdings" panose="05000000000000000000" pitchFamily="2" charset="2"/>
              <a:buChar char="Ø"/>
            </a:pPr>
            <a:r>
              <a:rPr lang="en-US" altLang="en-US" sz="2200" dirty="0"/>
              <a:t>2017 Radio Setup</a:t>
            </a:r>
          </a:p>
          <a:p>
            <a:pPr lvl="1" eaLnBrk="1" hangingPunct="1">
              <a:buFont typeface="Wingdings" panose="05000000000000000000" pitchFamily="2" charset="2"/>
              <a:buChar char="Ø"/>
            </a:pPr>
            <a:r>
              <a:rPr lang="en-US" altLang="en-US" dirty="0"/>
              <a:t>Configuration Utility</a:t>
            </a:r>
          </a:p>
          <a:p>
            <a:pPr eaLnBrk="1" hangingPunct="1">
              <a:buFont typeface="Wingdings" panose="05000000000000000000" pitchFamily="2" charset="2"/>
              <a:buChar char="Ø"/>
            </a:pPr>
            <a:r>
              <a:rPr lang="en-US" altLang="en-US" dirty="0" smtClean="0"/>
              <a:t>Driver </a:t>
            </a:r>
            <a:r>
              <a:rPr lang="en-US" altLang="en-US" dirty="0" smtClean="0"/>
              <a:t>Station Overview</a:t>
            </a:r>
          </a:p>
          <a:p>
            <a:pPr lvl="1" eaLnBrk="1" hangingPunct="1">
              <a:buFont typeface="Wingdings" panose="05000000000000000000" pitchFamily="2" charset="2"/>
              <a:buChar char="Ø"/>
            </a:pPr>
            <a:r>
              <a:rPr lang="en-US" altLang="en-US" dirty="0" smtClean="0"/>
              <a:t>Controls and debug help</a:t>
            </a:r>
          </a:p>
          <a:p>
            <a:pPr eaLnBrk="1" hangingPunct="1">
              <a:buFont typeface="Wingdings" panose="05000000000000000000" pitchFamily="2" charset="2"/>
              <a:buChar char="Ø"/>
            </a:pPr>
            <a:r>
              <a:rPr lang="en-US" altLang="en-US" dirty="0" smtClean="0"/>
              <a:t>Radio </a:t>
            </a:r>
            <a:r>
              <a:rPr lang="en-US" altLang="en-US" dirty="0"/>
              <a:t>Configuration</a:t>
            </a:r>
          </a:p>
          <a:p>
            <a:pPr eaLnBrk="1" hangingPunct="1">
              <a:buFont typeface="Wingdings" panose="05000000000000000000" pitchFamily="2" charset="2"/>
              <a:buChar char="Ø"/>
            </a:pPr>
            <a:r>
              <a:rPr lang="en-US" altLang="en-US" dirty="0" smtClean="0"/>
              <a:t>Tips and Good Practices</a:t>
            </a:r>
          </a:p>
          <a:p>
            <a:pPr lvl="1" eaLnBrk="1" hangingPunct="1">
              <a:buFont typeface="Wingdings" panose="05000000000000000000" pitchFamily="2" charset="2"/>
              <a:buChar char="Ø"/>
            </a:pPr>
            <a:r>
              <a:rPr lang="en-US" altLang="en-US" dirty="0" smtClean="0"/>
              <a:t>Troubleshooting, things to be aware</a:t>
            </a:r>
          </a:p>
          <a:p>
            <a:pPr lvl="1" eaLnBrk="1" hangingPunct="1">
              <a:buFont typeface="Wingdings" panose="05000000000000000000" pitchFamily="2" charset="2"/>
              <a:buChar char="Ø"/>
            </a:pPr>
            <a:endParaRPr lang="en-US" altLang="en-US" dirty="0" smtClean="0"/>
          </a:p>
          <a:p>
            <a:pPr eaLnBrk="1" hangingPunct="1">
              <a:buFont typeface="Wingdings" panose="05000000000000000000" pitchFamily="2" charset="2"/>
              <a:buChar char="Ø"/>
            </a:pPr>
            <a:endParaRPr lang="en-US" altLang="en-US" dirty="0" smtClean="0"/>
          </a:p>
          <a:p>
            <a:pPr eaLnBrk="1" hangingPunct="1">
              <a:buFont typeface="Wingdings" panose="05000000000000000000" pitchFamily="2" charset="2"/>
              <a:buChar char="Ø"/>
            </a:pPr>
            <a:endParaRPr lang="en-US" altLang="en-US" dirty="0" smtClean="0"/>
          </a:p>
        </p:txBody>
      </p:sp>
      <p:sp>
        <p:nvSpPr>
          <p:cNvPr id="14340"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extLst>
      <p:ext uri="{BB962C8B-B14F-4D97-AF65-F5344CB8AC3E}">
        <p14:creationId xmlns:p14="http://schemas.microsoft.com/office/powerpoint/2010/main" val="30885687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15363" name="Rectangle 2"/>
          <p:cNvSpPr>
            <a:spLocks noGrp="1" noChangeArrowheads="1"/>
          </p:cNvSpPr>
          <p:nvPr>
            <p:ph type="title"/>
          </p:nvPr>
        </p:nvSpPr>
        <p:spPr/>
        <p:txBody>
          <a:bodyPr/>
          <a:lstStyle/>
          <a:p>
            <a:pPr eaLnBrk="1" hangingPunct="1"/>
            <a:r>
              <a:rPr lang="en-US" altLang="en-US" dirty="0" smtClean="0"/>
              <a:t>Who we are?</a:t>
            </a:r>
          </a:p>
        </p:txBody>
      </p:sp>
      <p:sp>
        <p:nvSpPr>
          <p:cNvPr id="15364" name="Rectangle 3"/>
          <p:cNvSpPr>
            <a:spLocks noGrp="1" noChangeArrowheads="1"/>
          </p:cNvSpPr>
          <p:nvPr>
            <p:ph type="body" idx="1"/>
          </p:nvPr>
        </p:nvSpPr>
        <p:spPr>
          <a:xfrm>
            <a:off x="685800" y="1981200"/>
            <a:ext cx="7772400" cy="3810000"/>
          </a:xfrm>
        </p:spPr>
        <p:txBody>
          <a:bodyPr/>
          <a:lstStyle/>
          <a:p>
            <a:pPr eaLnBrk="1" hangingPunct="1">
              <a:buFont typeface="Wingdings" panose="05000000000000000000" pitchFamily="2" charset="2"/>
              <a:buChar char="Ø"/>
            </a:pPr>
            <a:r>
              <a:rPr lang="en-US" altLang="en-US" sz="2400" dirty="0" smtClean="0"/>
              <a:t>Todd</a:t>
            </a:r>
          </a:p>
          <a:p>
            <a:pPr lvl="1" eaLnBrk="1" hangingPunct="1">
              <a:buFont typeface="Wingdings" panose="05000000000000000000" pitchFamily="2" charset="2"/>
              <a:buChar char="Ø"/>
            </a:pPr>
            <a:r>
              <a:rPr lang="en-US" altLang="en-US" sz="2000" dirty="0" smtClean="0"/>
              <a:t>2018 is </a:t>
            </a:r>
            <a:r>
              <a:rPr lang="en-US" altLang="en-US" sz="2000" dirty="0"/>
              <a:t>5</a:t>
            </a:r>
            <a:r>
              <a:rPr lang="en-US" altLang="en-US" sz="2000" baseline="30000" dirty="0" smtClean="0"/>
              <a:t>th</a:t>
            </a:r>
            <a:r>
              <a:rPr lang="en-US" altLang="en-US" sz="2000" dirty="0" smtClean="0"/>
              <a:t> season with FIRST</a:t>
            </a:r>
          </a:p>
          <a:p>
            <a:pPr lvl="1" eaLnBrk="1" hangingPunct="1">
              <a:buFont typeface="Wingdings" panose="05000000000000000000" pitchFamily="2" charset="2"/>
              <a:buChar char="Ø"/>
            </a:pPr>
            <a:r>
              <a:rPr lang="en-US" altLang="en-US" sz="2000" dirty="0" smtClean="0"/>
              <a:t>Lead Electrical/Software Mentor for Team 3840</a:t>
            </a:r>
          </a:p>
          <a:p>
            <a:pPr lvl="1" eaLnBrk="1" hangingPunct="1">
              <a:buFont typeface="Wingdings" panose="05000000000000000000" pitchFamily="2" charset="2"/>
              <a:buChar char="Ø"/>
            </a:pPr>
            <a:r>
              <a:rPr lang="en-US" altLang="en-US" sz="2000" dirty="0" smtClean="0"/>
              <a:t>Robot Inspector</a:t>
            </a:r>
          </a:p>
          <a:p>
            <a:pPr lvl="1" eaLnBrk="1" hangingPunct="1">
              <a:buFont typeface="Wingdings" panose="05000000000000000000" pitchFamily="2" charset="2"/>
              <a:buChar char="Ø"/>
            </a:pPr>
            <a:r>
              <a:rPr lang="en-US" altLang="en-US" sz="2000" dirty="0" smtClean="0"/>
              <a:t>Lead C.S.A</a:t>
            </a:r>
            <a:endParaRPr lang="en-US" altLang="en-US" sz="2000" dirty="0" smtClean="0"/>
          </a:p>
          <a:p>
            <a:pPr eaLnBrk="1" hangingPunct="1">
              <a:buFont typeface="Wingdings" panose="05000000000000000000" pitchFamily="2" charset="2"/>
              <a:buChar char="Ø"/>
            </a:pPr>
            <a:r>
              <a:rPr lang="en-US" altLang="en-US" sz="2400" dirty="0" smtClean="0"/>
              <a:t>Chris</a:t>
            </a:r>
          </a:p>
          <a:p>
            <a:pPr lvl="1" eaLnBrk="1" hangingPunct="1">
              <a:buFont typeface="Wingdings" panose="05000000000000000000" pitchFamily="2" charset="2"/>
              <a:buChar char="Ø"/>
            </a:pPr>
            <a:r>
              <a:rPr lang="en-US" altLang="en-US" sz="2000" dirty="0" smtClean="0"/>
              <a:t>4</a:t>
            </a:r>
            <a:r>
              <a:rPr lang="en-US" altLang="en-US" sz="2000" baseline="30000" dirty="0" smtClean="0"/>
              <a:t>th</a:t>
            </a:r>
            <a:r>
              <a:rPr lang="en-US" altLang="en-US" sz="2000" dirty="0" smtClean="0"/>
              <a:t> Season with FIRST</a:t>
            </a:r>
          </a:p>
          <a:p>
            <a:pPr lvl="1" eaLnBrk="1" hangingPunct="1">
              <a:buFont typeface="Wingdings" panose="05000000000000000000" pitchFamily="2" charset="2"/>
              <a:buChar char="Ø"/>
            </a:pPr>
            <a:r>
              <a:rPr lang="en-US" altLang="en-US" sz="2000" dirty="0" smtClean="0"/>
              <a:t>Former Lead Controls Mentor, now Support Mentor for 4607</a:t>
            </a:r>
            <a:endParaRPr lang="en-US" altLang="en-US" sz="2000" dirty="0" smtClean="0"/>
          </a:p>
          <a:p>
            <a:pPr lvl="1" eaLnBrk="1" hangingPunct="1">
              <a:buFont typeface="Wingdings" panose="05000000000000000000" pitchFamily="2" charset="2"/>
              <a:buChar char="Ø"/>
            </a:pPr>
            <a:r>
              <a:rPr lang="en-US" altLang="en-US" sz="2000" dirty="0" smtClean="0"/>
              <a:t>Robot Inspector</a:t>
            </a:r>
            <a:endParaRPr lang="en-US" altLang="en-US" sz="2000" dirty="0" smtClean="0"/>
          </a:p>
          <a:p>
            <a:pPr lvl="1" eaLnBrk="1" hangingPunct="1">
              <a:buFont typeface="Wingdings" panose="05000000000000000000" pitchFamily="2" charset="2"/>
              <a:buChar char="Ø"/>
            </a:pPr>
            <a:r>
              <a:rPr lang="en-US" altLang="en-US" sz="2000" dirty="0" smtClean="0"/>
              <a:t>Lead C.S.A</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dirty="0" smtClean="0"/>
              <a:t>What is a CSA?</a:t>
            </a:r>
          </a:p>
        </p:txBody>
      </p:sp>
      <p:sp>
        <p:nvSpPr>
          <p:cNvPr id="16387" name="Content Placeholder 2"/>
          <p:cNvSpPr>
            <a:spLocks noGrp="1"/>
          </p:cNvSpPr>
          <p:nvPr>
            <p:ph idx="1"/>
          </p:nvPr>
        </p:nvSpPr>
        <p:spPr/>
        <p:txBody>
          <a:bodyPr/>
          <a:lstStyle/>
          <a:p>
            <a:pPr eaLnBrk="1" hangingPunct="1">
              <a:buFont typeface="Wingdings" panose="05000000000000000000" pitchFamily="2" charset="2"/>
              <a:buChar char="Ø"/>
            </a:pPr>
            <a:r>
              <a:rPr lang="en-US" dirty="0"/>
              <a:t>The </a:t>
            </a:r>
            <a:r>
              <a:rPr lang="en-US" i="1" dirty="0"/>
              <a:t>FIRST</a:t>
            </a:r>
            <a:r>
              <a:rPr lang="en-US" dirty="0"/>
              <a:t> Control System Advisor is a volunteer who assists teams with Robot Control System-related issues. Works in collaboration with the </a:t>
            </a:r>
            <a:r>
              <a:rPr lang="en-US" i="1" dirty="0"/>
              <a:t>FIRST</a:t>
            </a:r>
            <a:r>
              <a:rPr lang="en-US" dirty="0"/>
              <a:t> Technical Advisor and/or Robot Inspectors, who may direct teams experiencing issues on the field or in the pits to the CSA for assistance</a:t>
            </a:r>
            <a:r>
              <a:rPr lang="en-US" dirty="0" smtClean="0"/>
              <a:t>.</a:t>
            </a:r>
          </a:p>
          <a:p>
            <a:pPr marL="0" indent="0" eaLnBrk="1" hangingPunct="1">
              <a:buNone/>
            </a:pPr>
            <a:endParaRPr lang="en-US" altLang="en-US" dirty="0" smtClean="0"/>
          </a:p>
        </p:txBody>
      </p:sp>
      <p:sp>
        <p:nvSpPr>
          <p:cNvPr id="16388"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dirty="0" smtClean="0"/>
              <a:t>What is a CSA?</a:t>
            </a:r>
          </a:p>
        </p:txBody>
      </p:sp>
      <p:sp>
        <p:nvSpPr>
          <p:cNvPr id="16387" name="Content Placeholder 2"/>
          <p:cNvSpPr>
            <a:spLocks noGrp="1"/>
          </p:cNvSpPr>
          <p:nvPr>
            <p:ph idx="1"/>
          </p:nvPr>
        </p:nvSpPr>
        <p:spPr/>
        <p:txBody>
          <a:bodyPr/>
          <a:lstStyle/>
          <a:p>
            <a:pPr eaLnBrk="1" hangingPunct="1">
              <a:buFont typeface="Wingdings" panose="05000000000000000000" pitchFamily="2" charset="2"/>
              <a:buChar char="Ø"/>
            </a:pPr>
            <a:r>
              <a:rPr lang="en-US" dirty="0" smtClean="0"/>
              <a:t>Classic: Assist </a:t>
            </a:r>
            <a:r>
              <a:rPr lang="en-US" dirty="0"/>
              <a:t>teams in correcting Robot Control System Issues such as those related to the </a:t>
            </a:r>
            <a:r>
              <a:rPr lang="en-US" dirty="0" err="1"/>
              <a:t>roboRIO</a:t>
            </a:r>
            <a:r>
              <a:rPr lang="en-US" dirty="0"/>
              <a:t>, support boards such as the Pneumatics Control Module, wiring, programming, sensors, driver station, and laptop-</a:t>
            </a:r>
            <a:r>
              <a:rPr lang="en-US" dirty="0" err="1"/>
              <a:t>roboRIO</a:t>
            </a:r>
            <a:r>
              <a:rPr lang="en-US" dirty="0"/>
              <a:t> interface</a:t>
            </a:r>
            <a:endParaRPr lang="en-US" altLang="en-US" dirty="0" smtClean="0"/>
          </a:p>
          <a:p>
            <a:pPr eaLnBrk="1" hangingPunct="1">
              <a:buFont typeface="Wingdings" panose="05000000000000000000" pitchFamily="2" charset="2"/>
              <a:buChar char="Ø"/>
            </a:pPr>
            <a:r>
              <a:rPr lang="en-US" altLang="en-US" dirty="0" smtClean="0"/>
              <a:t>MN CSA: Assist teams on and off season with all aspects of robot controls. </a:t>
            </a:r>
            <a:r>
              <a:rPr lang="en-US" altLang="en-US" dirty="0" err="1" smtClean="0"/>
              <a:t>Eg</a:t>
            </a:r>
            <a:r>
              <a:rPr lang="en-US" altLang="en-US" dirty="0" smtClean="0"/>
              <a:t>; code language determination, training, 2</a:t>
            </a:r>
            <a:r>
              <a:rPr lang="en-US" altLang="en-US" baseline="30000" dirty="0" smtClean="0"/>
              <a:t>nd</a:t>
            </a:r>
            <a:r>
              <a:rPr lang="en-US" altLang="en-US" dirty="0" smtClean="0"/>
              <a:t> opinions, </a:t>
            </a:r>
            <a:r>
              <a:rPr lang="en-US" altLang="en-US" dirty="0" err="1" smtClean="0"/>
              <a:t>etc</a:t>
            </a:r>
            <a:r>
              <a:rPr lang="mr-IN" altLang="en-US" dirty="0" smtClean="0"/>
              <a:t>…</a:t>
            </a:r>
            <a:endParaRPr lang="en-US" altLang="en-US" dirty="0" smtClean="0"/>
          </a:p>
          <a:p>
            <a:pPr eaLnBrk="1" hangingPunct="1">
              <a:buFont typeface="Wingdings" panose="05000000000000000000" pitchFamily="2" charset="2"/>
              <a:buChar char="Ø"/>
            </a:pPr>
            <a:r>
              <a:rPr lang="en-US" altLang="en-US" dirty="0" smtClean="0"/>
              <a:t>Folks in the Orange </a:t>
            </a:r>
            <a:r>
              <a:rPr lang="en-US" altLang="en-US" dirty="0" smtClean="0"/>
              <a:t>Caps.</a:t>
            </a:r>
          </a:p>
        </p:txBody>
      </p:sp>
      <p:sp>
        <p:nvSpPr>
          <p:cNvPr id="16388"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extLst>
      <p:ext uri="{BB962C8B-B14F-4D97-AF65-F5344CB8AC3E}">
        <p14:creationId xmlns:p14="http://schemas.microsoft.com/office/powerpoint/2010/main" val="17602411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dirty="0" smtClean="0"/>
              <a:t>When should you contact a CSA</a:t>
            </a:r>
            <a:r>
              <a:rPr lang="en-US" altLang="en-US" dirty="0" smtClean="0"/>
              <a:t>?</a:t>
            </a:r>
          </a:p>
        </p:txBody>
      </p:sp>
      <p:sp>
        <p:nvSpPr>
          <p:cNvPr id="16387" name="Content Placeholder 2"/>
          <p:cNvSpPr>
            <a:spLocks noGrp="1"/>
          </p:cNvSpPr>
          <p:nvPr>
            <p:ph idx="1"/>
          </p:nvPr>
        </p:nvSpPr>
        <p:spPr/>
        <p:txBody>
          <a:bodyPr/>
          <a:lstStyle/>
          <a:p>
            <a:pPr eaLnBrk="1" hangingPunct="1">
              <a:buFont typeface="Wingdings" panose="05000000000000000000" pitchFamily="2" charset="2"/>
              <a:buChar char="Ø"/>
            </a:pPr>
            <a:r>
              <a:rPr lang="en-US" dirty="0" smtClean="0"/>
              <a:t>Classic: At events for support of control issues.</a:t>
            </a:r>
          </a:p>
          <a:p>
            <a:pPr eaLnBrk="1" hangingPunct="1">
              <a:buFont typeface="Wingdings" panose="05000000000000000000" pitchFamily="2" charset="2"/>
              <a:buChar char="Ø"/>
            </a:pPr>
            <a:r>
              <a:rPr lang="en-US" altLang="en-US" dirty="0" smtClean="0"/>
              <a:t>MN CSA: Whenever you have controls related question. Can also assist with some drivetrain related questions. On or Off season.</a:t>
            </a:r>
          </a:p>
          <a:p>
            <a:pPr eaLnBrk="1" hangingPunct="1">
              <a:buFont typeface="Wingdings" panose="05000000000000000000" pitchFamily="2" charset="2"/>
              <a:buChar char="Ø"/>
            </a:pPr>
            <a:r>
              <a:rPr lang="en-US" altLang="en-US" dirty="0" smtClean="0"/>
              <a:t>Wear </a:t>
            </a:r>
            <a:r>
              <a:rPr lang="en-US" altLang="en-US" dirty="0" smtClean="0"/>
              <a:t>Orange Caps.</a:t>
            </a:r>
          </a:p>
        </p:txBody>
      </p:sp>
      <p:sp>
        <p:nvSpPr>
          <p:cNvPr id="16388"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extLst>
      <p:ext uri="{BB962C8B-B14F-4D97-AF65-F5344CB8AC3E}">
        <p14:creationId xmlns:p14="http://schemas.microsoft.com/office/powerpoint/2010/main" val="1514651439"/>
      </p:ext>
    </p:extLst>
  </p:cSld>
  <p:clrMapOvr>
    <a:masterClrMapping/>
  </p:clrMapOvr>
  <p:timing>
    <p:tnLst>
      <p:par>
        <p:cTn id="1" dur="indefinite" restart="never" nodeType="tmRoot"/>
      </p:par>
    </p:tnLst>
  </p:timing>
</p:sld>
</file>

<file path=ppt/theme/theme1.xml><?xml version="1.0" encoding="utf-8"?>
<a:theme xmlns:a="http://schemas.openxmlformats.org/drawingml/2006/main" name="Conference_Template">
  <a:themeElements>
    <a:clrScheme name="">
      <a:dk1>
        <a:srgbClr val="000000"/>
      </a:dk1>
      <a:lt1>
        <a:srgbClr val="0000FF"/>
      </a:lt1>
      <a:dk2>
        <a:srgbClr val="808000"/>
      </a:dk2>
      <a:lt2>
        <a:srgbClr val="666633"/>
      </a:lt2>
      <a:accent1>
        <a:srgbClr val="339933"/>
      </a:accent1>
      <a:accent2>
        <a:srgbClr val="800000"/>
      </a:accent2>
      <a:accent3>
        <a:srgbClr val="AAAAFF"/>
      </a:accent3>
      <a:accent4>
        <a:srgbClr val="000000"/>
      </a:accent4>
      <a:accent5>
        <a:srgbClr val="ADCAAD"/>
      </a:accent5>
      <a:accent6>
        <a:srgbClr val="730000"/>
      </a:accent6>
      <a:hlink>
        <a:srgbClr val="0033CC"/>
      </a:hlink>
      <a:folHlink>
        <a:srgbClr val="FFCC66"/>
      </a:folHlink>
    </a:clrScheme>
    <a:fontScheme name="Office Theme">
      <a:majorFont>
        <a:latin typeface="Trebuchet MS"/>
        <a:ea typeface=""/>
        <a:cs typeface="Times New Roman"/>
      </a:majorFont>
      <a:minorFont>
        <a:latin typeface="Trebuchet MS"/>
        <a:ea typeface=""/>
        <a:cs typeface="Times New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742950" marR="0" indent="-285750" algn="l" defTabSz="914400" rtl="0" eaLnBrk="1" fontAlgn="base" latinLnBrk="0" hangingPunct="1">
          <a:lnSpc>
            <a:spcPct val="100000"/>
          </a:lnSpc>
          <a:spcBef>
            <a:spcPct val="20000"/>
          </a:spcBef>
          <a:spcAft>
            <a:spcPct val="0"/>
          </a:spcAft>
          <a:buClrTx/>
          <a:buSzTx/>
          <a:buFontTx/>
          <a:buChar char="–"/>
          <a:tabLst/>
          <a:defRPr kumimoji="0" lang="en-US" sz="2200" b="0" i="0" u="none" strike="noStrike" cap="none" normalizeH="0" baseline="0" smtClean="0">
            <a:ln>
              <a:noFill/>
            </a:ln>
            <a:solidFill>
              <a:srgbClr val="FFFFFF"/>
            </a:solidFill>
            <a:effectLst/>
            <a:latin typeface="Trebuchet MS" pitchFamily="34" charset="0"/>
            <a:cs typeface="Times New Roman"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742950" marR="0" indent="-285750" algn="l" defTabSz="914400" rtl="0" eaLnBrk="1" fontAlgn="base" latinLnBrk="0" hangingPunct="1">
          <a:lnSpc>
            <a:spcPct val="100000"/>
          </a:lnSpc>
          <a:spcBef>
            <a:spcPct val="20000"/>
          </a:spcBef>
          <a:spcAft>
            <a:spcPct val="0"/>
          </a:spcAft>
          <a:buClrTx/>
          <a:buSzTx/>
          <a:buFontTx/>
          <a:buChar char="–"/>
          <a:tabLst/>
          <a:defRPr kumimoji="0" lang="en-US" sz="2200" b="0" i="0" u="none" strike="noStrike" cap="none" normalizeH="0" baseline="0" smtClean="0">
            <a:ln>
              <a:noFill/>
            </a:ln>
            <a:solidFill>
              <a:srgbClr val="FFFFFF"/>
            </a:solidFill>
            <a:effectLst/>
            <a:latin typeface="Trebuchet MS" pitchFamily="34" charset="0"/>
            <a:cs typeface="Times New Roman" charset="0"/>
          </a:defRPr>
        </a:defPPr>
      </a:lstStyle>
    </a:lnDef>
  </a:objectDefaults>
  <a:extraClrSchemeLst>
    <a:extraClrScheme>
      <a:clrScheme name="Office Theme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Conference_Template</Template>
  <TotalTime>7229</TotalTime>
  <Words>2190</Words>
  <Application>Microsoft Macintosh PowerPoint</Application>
  <PresentationFormat>On-screen Show (4:3)</PresentationFormat>
  <Paragraphs>281</Paragraphs>
  <Slides>48</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Times New Roman</vt:lpstr>
      <vt:lpstr>Trebuchet MS</vt:lpstr>
      <vt:lpstr>Verdana</vt:lpstr>
      <vt:lpstr>Wingdings</vt:lpstr>
      <vt:lpstr>Arial</vt:lpstr>
      <vt:lpstr>Conference_Template</vt:lpstr>
      <vt:lpstr>PowerPoint Presentation</vt:lpstr>
      <vt:lpstr>PowerPoint Presentation</vt:lpstr>
      <vt:lpstr>CSA Tech Talk</vt:lpstr>
      <vt:lpstr>Questions Answered</vt:lpstr>
      <vt:lpstr>Questions Answered</vt:lpstr>
      <vt:lpstr>Who we are?</vt:lpstr>
      <vt:lpstr>What is a CSA?</vt:lpstr>
      <vt:lpstr>What is a CSA?</vt:lpstr>
      <vt:lpstr>When should you contact a CSA?</vt:lpstr>
      <vt:lpstr>How can you contact a CSA?</vt:lpstr>
      <vt:lpstr>Updating your roboRIO firmware</vt:lpstr>
      <vt:lpstr>Hero LifeBoat Imager by CTRE</vt:lpstr>
      <vt:lpstr>Updating your roboRIO firmware</vt:lpstr>
      <vt:lpstr>Locate Firmware</vt:lpstr>
      <vt:lpstr>Updating Firmware On Other Devices</vt:lpstr>
      <vt:lpstr>Updating Firmware On Talon SRX’s</vt:lpstr>
      <vt:lpstr>Updating Firmware On Talon SRX’s</vt:lpstr>
      <vt:lpstr>Updating Firmware On Talon SRX’s</vt:lpstr>
      <vt:lpstr>Updating Firmware – PCM / PDP</vt:lpstr>
      <vt:lpstr>Imaging your roboRIO</vt:lpstr>
      <vt:lpstr>Imaging your roboRIO</vt:lpstr>
      <vt:lpstr>roboRIO Imaging Tool</vt:lpstr>
      <vt:lpstr>roboRIO Imaging Tool</vt:lpstr>
      <vt:lpstr>Imaging the roboRIO</vt:lpstr>
      <vt:lpstr>Imaging Complete</vt:lpstr>
      <vt:lpstr>Radio Configuration</vt:lpstr>
      <vt:lpstr>Radio Configuration</vt:lpstr>
      <vt:lpstr>Radio Configuration</vt:lpstr>
      <vt:lpstr>Radio Configuration</vt:lpstr>
      <vt:lpstr>Driver Station</vt:lpstr>
      <vt:lpstr>Driver Station</vt:lpstr>
      <vt:lpstr>Message Console &amp; Log Files</vt:lpstr>
      <vt:lpstr>Driver Station – SmartDashboard</vt:lpstr>
      <vt:lpstr>Smart Dashboard – Live View</vt:lpstr>
      <vt:lpstr>Driver Station – Shuffleboard</vt:lpstr>
      <vt:lpstr>Driver Station – Shuffleboard</vt:lpstr>
      <vt:lpstr>Trouble Shooting</vt:lpstr>
      <vt:lpstr>Trouble Shooting</vt:lpstr>
      <vt:lpstr>Trouble Shooting</vt:lpstr>
      <vt:lpstr>Trouble Shooting</vt:lpstr>
      <vt:lpstr>Trouble Shooting - PDP</vt:lpstr>
      <vt:lpstr>Trouble Shooting - VRM</vt:lpstr>
      <vt:lpstr>Trouble Shooting - PCM</vt:lpstr>
      <vt:lpstr>Axis Camera Tool</vt:lpstr>
      <vt:lpstr>Using the camera server on the roboRIO</vt:lpstr>
      <vt:lpstr>Tips and Good Practices: Reliability!</vt:lpstr>
      <vt:lpstr>Resources</vt:lpstr>
      <vt:lpstr>PowerPoint Presentation</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FRC Drive Train Design and Implementation</dc:title>
  <dc:creator>madison.krass</dc:creator>
  <cp:lastModifiedBy>Chris Roadfeldt</cp:lastModifiedBy>
  <cp:revision>158</cp:revision>
  <cp:lastPrinted>2016-12-02T20:24:18Z</cp:lastPrinted>
  <dcterms:created xsi:type="dcterms:W3CDTF">2008-04-14T17:37:47Z</dcterms:created>
  <dcterms:modified xsi:type="dcterms:W3CDTF">2017-12-01T05:58:37Z</dcterms:modified>
</cp:coreProperties>
</file>

<file path=docProps/thumbnail.jpeg>
</file>